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eading Now 61-68 Bold" charset="1" panose="00000000000000000000"/>
      <p:regular r:id="rId21"/>
    </p:embeddedFont>
    <p:embeddedFont>
      <p:font typeface="Heading Now 61-68" charset="1" panose="00000000000000000000"/>
      <p:regular r:id="rId22"/>
    </p:embeddedFont>
    <p:embeddedFont>
      <p:font typeface="Aileron" charset="1" panose="00000500000000000000"/>
      <p:regular r:id="rId23"/>
    </p:embeddedFont>
    <p:embeddedFont>
      <p:font typeface="Aileron Heavy" charset="1" panose="00000A00000000000000"/>
      <p:regular r:id="rId24"/>
    </p:embeddedFont>
    <p:embeddedFont>
      <p:font typeface="Heading Now 61-68 Bold Italics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3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https://tresenunocultivos.cl" TargetMode="External" Type="http://schemas.openxmlformats.org/officeDocument/2006/relationships/hyperlink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3.png" Type="http://schemas.openxmlformats.org/officeDocument/2006/relationships/image"/><Relationship Id="rId3" Target="https://trello.com/b/rMeItwNW/reuniones-checkpoints" TargetMode="External" Type="http://schemas.openxmlformats.org/officeDocument/2006/relationships/hyperlink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https://github.com/CelineToledoJ/Capstone_805D-Equipo-3.git" TargetMode="External" Type="http://schemas.openxmlformats.org/officeDocument/2006/relationships/hyperlink"/><Relationship Id="rId7" Target="../media/image4.png" Type="http://schemas.openxmlformats.org/officeDocument/2006/relationships/image"/><Relationship Id="rId8" Target="../media/image2.png" Type="http://schemas.openxmlformats.org/officeDocument/2006/relationships/image"/><Relationship Id="rId9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9329" y="4807824"/>
            <a:ext cx="6149746" cy="3686878"/>
          </a:xfrm>
          <a:custGeom>
            <a:avLst/>
            <a:gdLst/>
            <a:ahLst/>
            <a:cxnLst/>
            <a:rect r="r" b="b" t="t" l="l"/>
            <a:pathLst>
              <a:path h="3686878" w="6149746">
                <a:moveTo>
                  <a:pt x="0" y="0"/>
                </a:moveTo>
                <a:lnTo>
                  <a:pt x="6149745" y="0"/>
                </a:lnTo>
                <a:lnTo>
                  <a:pt x="6149745" y="3686878"/>
                </a:lnTo>
                <a:lnTo>
                  <a:pt x="0" y="3686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21" t="-8475" r="-8909" b="-37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2927" y="2094279"/>
            <a:ext cx="16160999" cy="561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419"/>
              </a:lnSpc>
            </a:pPr>
            <a:r>
              <a:rPr lang="en-US" b="true" sz="1641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just">
              <a:lnSpc>
                <a:spcPts val="12220"/>
              </a:lnSpc>
            </a:pPr>
            <a:r>
              <a:rPr lang="en-US" b="true" sz="1222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ORGÁNICOS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29554" y="4650611"/>
            <a:ext cx="7267586" cy="4932874"/>
          </a:xfrm>
          <a:custGeom>
            <a:avLst/>
            <a:gdLst/>
            <a:ahLst/>
            <a:cxnLst/>
            <a:rect r="r" b="b" t="t" l="l"/>
            <a:pathLst>
              <a:path h="4932874" w="7267586">
                <a:moveTo>
                  <a:pt x="0" y="0"/>
                </a:moveTo>
                <a:lnTo>
                  <a:pt x="7267586" y="0"/>
                </a:lnTo>
                <a:lnTo>
                  <a:pt x="7267586" y="4932874"/>
                </a:lnTo>
                <a:lnTo>
                  <a:pt x="0" y="493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1320653" y="840809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07172" y="2044943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601794"/>
            <a:ext cx="16168729" cy="112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2"/>
              </a:lnSpc>
            </a:pPr>
            <a:r>
              <a:rPr lang="en-US" sz="71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TECNOLOGÍAS UTILIZADAS: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86598" y="5478310"/>
            <a:ext cx="1108752" cy="1563625"/>
          </a:xfrm>
          <a:custGeom>
            <a:avLst/>
            <a:gdLst/>
            <a:ahLst/>
            <a:cxnLst/>
            <a:rect r="r" b="b" t="t" l="l"/>
            <a:pathLst>
              <a:path h="1563625" w="1108752">
                <a:moveTo>
                  <a:pt x="0" y="0"/>
                </a:moveTo>
                <a:lnTo>
                  <a:pt x="1108752" y="0"/>
                </a:lnTo>
                <a:lnTo>
                  <a:pt x="1108752" y="1563625"/>
                </a:lnTo>
                <a:lnTo>
                  <a:pt x="0" y="1563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12178" y="5496547"/>
            <a:ext cx="1110434" cy="1401179"/>
          </a:xfrm>
          <a:custGeom>
            <a:avLst/>
            <a:gdLst/>
            <a:ahLst/>
            <a:cxnLst/>
            <a:rect r="r" b="b" t="t" l="l"/>
            <a:pathLst>
              <a:path h="1401179" w="1110434">
                <a:moveTo>
                  <a:pt x="0" y="0"/>
                </a:moveTo>
                <a:lnTo>
                  <a:pt x="1110434" y="0"/>
                </a:lnTo>
                <a:lnTo>
                  <a:pt x="1110434" y="1401179"/>
                </a:lnTo>
                <a:lnTo>
                  <a:pt x="0" y="1401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82340" y="6390003"/>
            <a:ext cx="1529837" cy="1524100"/>
          </a:xfrm>
          <a:custGeom>
            <a:avLst/>
            <a:gdLst/>
            <a:ahLst/>
            <a:cxnLst/>
            <a:rect r="r" b="b" t="t" l="l"/>
            <a:pathLst>
              <a:path h="1524100" w="1529837">
                <a:moveTo>
                  <a:pt x="0" y="0"/>
                </a:moveTo>
                <a:lnTo>
                  <a:pt x="1529838" y="0"/>
                </a:lnTo>
                <a:lnTo>
                  <a:pt x="1529838" y="1524100"/>
                </a:lnTo>
                <a:lnTo>
                  <a:pt x="0" y="1524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74479" y="6526392"/>
            <a:ext cx="1288147" cy="1288147"/>
          </a:xfrm>
          <a:custGeom>
            <a:avLst/>
            <a:gdLst/>
            <a:ahLst/>
            <a:cxnLst/>
            <a:rect r="r" b="b" t="t" l="l"/>
            <a:pathLst>
              <a:path h="1288147" w="1288147">
                <a:moveTo>
                  <a:pt x="0" y="0"/>
                </a:moveTo>
                <a:lnTo>
                  <a:pt x="1288147" y="0"/>
                </a:lnTo>
                <a:lnTo>
                  <a:pt x="1288147" y="1288147"/>
                </a:lnTo>
                <a:lnTo>
                  <a:pt x="0" y="1288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13537" y="6567210"/>
            <a:ext cx="1328686" cy="1328686"/>
          </a:xfrm>
          <a:custGeom>
            <a:avLst/>
            <a:gdLst/>
            <a:ahLst/>
            <a:cxnLst/>
            <a:rect r="r" b="b" t="t" l="l"/>
            <a:pathLst>
              <a:path h="1328686" w="1328686">
                <a:moveTo>
                  <a:pt x="0" y="0"/>
                </a:moveTo>
                <a:lnTo>
                  <a:pt x="1328686" y="0"/>
                </a:lnTo>
                <a:lnTo>
                  <a:pt x="1328686" y="1328687"/>
                </a:lnTo>
                <a:lnTo>
                  <a:pt x="0" y="13286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24543" y="6441937"/>
            <a:ext cx="1259823" cy="1349208"/>
          </a:xfrm>
          <a:custGeom>
            <a:avLst/>
            <a:gdLst/>
            <a:ahLst/>
            <a:cxnLst/>
            <a:rect r="r" b="b" t="t" l="l"/>
            <a:pathLst>
              <a:path h="1349208" w="1259823">
                <a:moveTo>
                  <a:pt x="0" y="0"/>
                </a:moveTo>
                <a:lnTo>
                  <a:pt x="1259823" y="0"/>
                </a:lnTo>
                <a:lnTo>
                  <a:pt x="1259823" y="1349207"/>
                </a:lnTo>
                <a:lnTo>
                  <a:pt x="0" y="1349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29320" y="4344242"/>
            <a:ext cx="3812903" cy="94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2"/>
              </a:lnSpc>
            </a:pPr>
            <a:r>
              <a:rPr lang="en-US" sz="604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BACKEND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74479" y="4344242"/>
            <a:ext cx="3932990" cy="90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7"/>
              </a:lnSpc>
            </a:pPr>
            <a:r>
              <a:rPr lang="en-US" sz="5797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FRONTEND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786107" y="646331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42784" y="4085019"/>
            <a:ext cx="3552370" cy="3281008"/>
          </a:xfrm>
          <a:custGeom>
            <a:avLst/>
            <a:gdLst/>
            <a:ahLst/>
            <a:cxnLst/>
            <a:rect r="r" b="b" t="t" l="l"/>
            <a:pathLst>
              <a:path h="3281008" w="3552370">
                <a:moveTo>
                  <a:pt x="0" y="0"/>
                </a:moveTo>
                <a:lnTo>
                  <a:pt x="3552370" y="0"/>
                </a:lnTo>
                <a:lnTo>
                  <a:pt x="3552370" y="3281009"/>
                </a:lnTo>
                <a:lnTo>
                  <a:pt x="0" y="328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99991" y="1710385"/>
            <a:ext cx="6234579" cy="7345912"/>
          </a:xfrm>
          <a:custGeom>
            <a:avLst/>
            <a:gdLst/>
            <a:ahLst/>
            <a:cxnLst/>
            <a:rect r="r" b="b" t="t" l="l"/>
            <a:pathLst>
              <a:path h="7345912" w="6234579">
                <a:moveTo>
                  <a:pt x="0" y="0"/>
                </a:moveTo>
                <a:lnTo>
                  <a:pt x="6234579" y="0"/>
                </a:lnTo>
                <a:lnTo>
                  <a:pt x="6234579" y="7345912"/>
                </a:lnTo>
                <a:lnTo>
                  <a:pt x="0" y="7345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0571" y="1179287"/>
            <a:ext cx="10535609" cy="174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</a:pPr>
            <a:r>
              <a:rPr lang="en-US" sz="62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ARQUITECTURA DEL SOFTWARE: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7580" y="1526333"/>
            <a:ext cx="14673975" cy="192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2"/>
              </a:lnSpc>
            </a:pPr>
            <a:r>
              <a:rPr lang="en-US" sz="68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MODELO DE DATOS: ENTIDAD RELACION</a:t>
            </a:r>
          </a:p>
        </p:txBody>
      </p:sp>
      <p:grpSp>
        <p:nvGrpSpPr>
          <p:cNvPr name="Group 3" id="3"/>
          <p:cNvGrpSpPr/>
          <p:nvPr/>
        </p:nvGrpSpPr>
        <p:grpSpPr>
          <a:xfrm rot="457382">
            <a:off x="618061" y="9352750"/>
            <a:ext cx="485186" cy="485186"/>
            <a:chOff x="0" y="0"/>
            <a:chExt cx="812800" cy="8128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7083" y="3209114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52287" y="4084236"/>
            <a:ext cx="1878537" cy="1894323"/>
          </a:xfrm>
          <a:custGeom>
            <a:avLst/>
            <a:gdLst/>
            <a:ahLst/>
            <a:cxnLst/>
            <a:rect r="r" b="b" t="t" l="l"/>
            <a:pathLst>
              <a:path h="1894323" w="1878537">
                <a:moveTo>
                  <a:pt x="0" y="0"/>
                </a:moveTo>
                <a:lnTo>
                  <a:pt x="1878537" y="0"/>
                </a:lnTo>
                <a:lnTo>
                  <a:pt x="1878537" y="1894323"/>
                </a:lnTo>
                <a:lnTo>
                  <a:pt x="0" y="189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142" t="-30205" r="-34251" b="-3678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932822"/>
            <a:ext cx="12457260" cy="5325478"/>
          </a:xfrm>
          <a:custGeom>
            <a:avLst/>
            <a:gdLst/>
            <a:ahLst/>
            <a:cxnLst/>
            <a:rect r="r" b="b" t="t" l="l"/>
            <a:pathLst>
              <a:path h="5325478" w="12457260">
                <a:moveTo>
                  <a:pt x="0" y="0"/>
                </a:moveTo>
                <a:lnTo>
                  <a:pt x="12457260" y="0"/>
                </a:lnTo>
                <a:lnTo>
                  <a:pt x="12457260" y="5325478"/>
                </a:lnTo>
                <a:lnTo>
                  <a:pt x="0" y="5325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323558" y="6005513"/>
            <a:ext cx="2335994" cy="28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5"/>
              </a:lnSpc>
            </a:pPr>
            <a:r>
              <a:rPr lang="en-US" sz="1475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Modelo Entidad Relacion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01977" y="6446492"/>
            <a:ext cx="3627876" cy="223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2"/>
              </a:lnSpc>
            </a:pPr>
            <a:r>
              <a:rPr lang="en-US" sz="1280" b="true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Modelo de base de datos Relacional:</a:t>
            </a:r>
          </a:p>
          <a:p>
            <a:pPr algn="l">
              <a:lnSpc>
                <a:spcPts val="1792"/>
              </a:lnSpc>
            </a:pPr>
            <a:r>
              <a:rPr lang="en-US" sz="1280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Basado en tablas interconectadas, garantiza la integridad, coherencia y evita la redundancia.</a:t>
            </a:r>
          </a:p>
          <a:p>
            <a:pPr algn="l">
              <a:lnSpc>
                <a:spcPts val="1792"/>
              </a:lnSpc>
            </a:pPr>
          </a:p>
          <a:p>
            <a:pPr algn="l">
              <a:lnSpc>
                <a:spcPts val="1792"/>
              </a:lnSpc>
            </a:pPr>
            <a:r>
              <a:rPr lang="en-US" sz="1280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Es ideal para consultas complejas, inteligencia de negocios y la gestión eficiente del inventario.</a:t>
            </a:r>
          </a:p>
          <a:p>
            <a:pPr algn="l">
              <a:lnSpc>
                <a:spcPts val="1792"/>
              </a:lnSpc>
            </a:pPr>
          </a:p>
          <a:p>
            <a:pPr algn="l">
              <a:lnSpc>
                <a:spcPts val="1792"/>
              </a:lnSpc>
            </a:pPr>
          </a:p>
          <a:p>
            <a:pPr algn="l">
              <a:lnSpc>
                <a:spcPts val="179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6523" y="1089437"/>
            <a:ext cx="16082777" cy="284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OBSTÁCULOS: </a:t>
            </a:r>
          </a:p>
          <a:p>
            <a:pPr algn="l">
              <a:lnSpc>
                <a:spcPts val="6902"/>
              </a:lnSpc>
            </a:pPr>
            <a:r>
              <a:rPr lang="en-US" sz="6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PRESENTADOS DURANTE EL DESARROLLO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8278" y="4517918"/>
            <a:ext cx="7111461" cy="929774"/>
            <a:chOff x="0" y="0"/>
            <a:chExt cx="2167146" cy="283339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67146" cy="283339"/>
            </a:xfrm>
            <a:custGeom>
              <a:avLst/>
              <a:gdLst/>
              <a:ahLst/>
              <a:cxnLst/>
              <a:rect r="r" b="b" t="t" l="l"/>
              <a:pathLst>
                <a:path h="283339" w="2167146">
                  <a:moveTo>
                    <a:pt x="108865" y="0"/>
                  </a:moveTo>
                  <a:lnTo>
                    <a:pt x="2058281" y="0"/>
                  </a:lnTo>
                  <a:cubicBezTo>
                    <a:pt x="2087154" y="0"/>
                    <a:pt x="2114844" y="11470"/>
                    <a:pt x="2135260" y="31886"/>
                  </a:cubicBezTo>
                  <a:cubicBezTo>
                    <a:pt x="2155677" y="52302"/>
                    <a:pt x="2167146" y="79992"/>
                    <a:pt x="2167146" y="108865"/>
                  </a:cubicBezTo>
                  <a:lnTo>
                    <a:pt x="2167146" y="174474"/>
                  </a:lnTo>
                  <a:cubicBezTo>
                    <a:pt x="2167146" y="203347"/>
                    <a:pt x="2155677" y="231037"/>
                    <a:pt x="2135260" y="251453"/>
                  </a:cubicBezTo>
                  <a:cubicBezTo>
                    <a:pt x="2114844" y="271870"/>
                    <a:pt x="2087154" y="283339"/>
                    <a:pt x="2058281" y="283339"/>
                  </a:cubicBezTo>
                  <a:lnTo>
                    <a:pt x="108865" y="283339"/>
                  </a:lnTo>
                  <a:cubicBezTo>
                    <a:pt x="79992" y="283339"/>
                    <a:pt x="52302" y="271870"/>
                    <a:pt x="31886" y="251453"/>
                  </a:cubicBezTo>
                  <a:cubicBezTo>
                    <a:pt x="11470" y="231037"/>
                    <a:pt x="0" y="203347"/>
                    <a:pt x="0" y="174474"/>
                  </a:cubicBezTo>
                  <a:lnTo>
                    <a:pt x="0" y="108865"/>
                  </a:lnTo>
                  <a:cubicBezTo>
                    <a:pt x="0" y="79992"/>
                    <a:pt x="11470" y="52302"/>
                    <a:pt x="31886" y="31886"/>
                  </a:cubicBezTo>
                  <a:cubicBezTo>
                    <a:pt x="52302" y="11470"/>
                    <a:pt x="79992" y="0"/>
                    <a:pt x="1088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714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75962" y="4490713"/>
            <a:ext cx="5960472" cy="929774"/>
            <a:chOff x="0" y="0"/>
            <a:chExt cx="1816394" cy="28333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16394" cy="283339"/>
            </a:xfrm>
            <a:custGeom>
              <a:avLst/>
              <a:gdLst/>
              <a:ahLst/>
              <a:cxnLst/>
              <a:rect r="r" b="b" t="t" l="l"/>
              <a:pathLst>
                <a:path h="283339" w="1816394">
                  <a:moveTo>
                    <a:pt x="129888" y="0"/>
                  </a:moveTo>
                  <a:lnTo>
                    <a:pt x="1686506" y="0"/>
                  </a:lnTo>
                  <a:cubicBezTo>
                    <a:pt x="1758241" y="0"/>
                    <a:pt x="1816394" y="58153"/>
                    <a:pt x="1816394" y="129888"/>
                  </a:cubicBezTo>
                  <a:lnTo>
                    <a:pt x="1816394" y="153452"/>
                  </a:lnTo>
                  <a:cubicBezTo>
                    <a:pt x="1816394" y="187900"/>
                    <a:pt x="1802709" y="220937"/>
                    <a:pt x="1778351" y="245296"/>
                  </a:cubicBezTo>
                  <a:cubicBezTo>
                    <a:pt x="1753992" y="269655"/>
                    <a:pt x="1720954" y="283339"/>
                    <a:pt x="1686506" y="283339"/>
                  </a:cubicBezTo>
                  <a:lnTo>
                    <a:pt x="129888" y="283339"/>
                  </a:lnTo>
                  <a:cubicBezTo>
                    <a:pt x="95439" y="283339"/>
                    <a:pt x="62402" y="269655"/>
                    <a:pt x="38043" y="245296"/>
                  </a:cubicBezTo>
                  <a:cubicBezTo>
                    <a:pt x="13685" y="220937"/>
                    <a:pt x="0" y="187900"/>
                    <a:pt x="0" y="153452"/>
                  </a:cubicBezTo>
                  <a:lnTo>
                    <a:pt x="0" y="129888"/>
                  </a:lnTo>
                  <a:cubicBezTo>
                    <a:pt x="0" y="95439"/>
                    <a:pt x="13685" y="62402"/>
                    <a:pt x="38043" y="38043"/>
                  </a:cubicBezTo>
                  <a:cubicBezTo>
                    <a:pt x="62402" y="13685"/>
                    <a:pt x="95439" y="0"/>
                    <a:pt x="129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16394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44406">
            <a:off x="765545" y="4578499"/>
            <a:ext cx="485186" cy="485186"/>
            <a:chOff x="0" y="0"/>
            <a:chExt cx="812800" cy="812800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6934">
            <a:off x="9171166" y="4713007"/>
            <a:ext cx="485186" cy="485186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5576" y="4773796"/>
            <a:ext cx="6981586" cy="70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Inop</a:t>
            </a:r>
            <a:r>
              <a:rPr lang="en-US" sz="24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erancia metodológica inicial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415416" y="4745763"/>
            <a:ext cx="5852389" cy="72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Restricción d</a:t>
            </a:r>
            <a:r>
              <a:rPr lang="en-US" sz="259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 tiempo</a:t>
            </a:r>
          </a:p>
          <a:p>
            <a:pPr algn="ctr">
              <a:lnSpc>
                <a:spcPts val="2592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88278" y="5623953"/>
            <a:ext cx="7365845" cy="356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equipo experimentó una inoperancia metodológica inicial y un retraso en la Fase 1 debido a la poca o nula experiencia real con la metodología Scrum y herramientas de control como Trello y GitHub.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Para superar este obstáculo y recuperar el cronograma a tiempo, el equipo implementó exitosamente las siguientes acciones correctivas: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Estandarización de procesos.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</a:t>
            </a: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Definición clara de roles.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30527">
            <a:off x="9111792" y="5664893"/>
            <a:ext cx="7088800" cy="316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principal desafío fue la restricción de tiempo (solo 16 semanas), lo que forzó al equipo a aplicar una rigurosa gestión de alcance mediante una profunda reflexión con el cliente.</a:t>
            </a:r>
          </a:p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La priorización se centró exclusivamente en entregar:</a:t>
            </a:r>
          </a:p>
          <a:p>
            <a:pPr algn="l" marL="426255" indent="-213128" lvl="1">
              <a:lnSpc>
                <a:spcPts val="2764"/>
              </a:lnSpc>
              <a:buAutoNum type="arabicPeriod" startAt="1"/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Producto Mínimo Viable (MVP).</a:t>
            </a:r>
          </a:p>
          <a:p>
            <a:pPr algn="l" marL="426255" indent="-213128" lvl="1">
              <a:lnSpc>
                <a:spcPts val="2764"/>
              </a:lnSpc>
              <a:buAutoNum type="arabicPeriod" startAt="1"/>
            </a:pPr>
            <a:r>
              <a:rPr lang="en-US" sz="197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Valor Añadido: La implementación de un chatbot y un dashboard.</a:t>
            </a:r>
          </a:p>
          <a:p>
            <a:pPr algn="l">
              <a:lnSpc>
                <a:spcPts val="276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0526" y="4620947"/>
            <a:ext cx="7064712" cy="1187688"/>
            <a:chOff x="0" y="0"/>
            <a:chExt cx="2152900" cy="361936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52900" cy="361936"/>
            </a:xfrm>
            <a:custGeom>
              <a:avLst/>
              <a:gdLst/>
              <a:ahLst/>
              <a:cxnLst/>
              <a:rect r="r" b="b" t="t" l="l"/>
              <a:pathLst>
                <a:path h="361936" w="2152900">
                  <a:moveTo>
                    <a:pt x="109586" y="0"/>
                  </a:moveTo>
                  <a:lnTo>
                    <a:pt x="2043314" y="0"/>
                  </a:lnTo>
                  <a:cubicBezTo>
                    <a:pt x="2072378" y="0"/>
                    <a:pt x="2100251" y="11546"/>
                    <a:pt x="2120803" y="32097"/>
                  </a:cubicBezTo>
                  <a:cubicBezTo>
                    <a:pt x="2141354" y="52648"/>
                    <a:pt x="2152900" y="80522"/>
                    <a:pt x="2152900" y="109586"/>
                  </a:cubicBezTo>
                  <a:lnTo>
                    <a:pt x="2152900" y="252350"/>
                  </a:lnTo>
                  <a:cubicBezTo>
                    <a:pt x="2152900" y="312873"/>
                    <a:pt x="2103836" y="361936"/>
                    <a:pt x="2043314" y="361936"/>
                  </a:cubicBezTo>
                  <a:lnTo>
                    <a:pt x="109586" y="361936"/>
                  </a:lnTo>
                  <a:cubicBezTo>
                    <a:pt x="80522" y="361936"/>
                    <a:pt x="52648" y="350390"/>
                    <a:pt x="32097" y="329839"/>
                  </a:cubicBezTo>
                  <a:cubicBezTo>
                    <a:pt x="11546" y="309288"/>
                    <a:pt x="0" y="281414"/>
                    <a:pt x="0" y="252350"/>
                  </a:cubicBezTo>
                  <a:lnTo>
                    <a:pt x="0" y="109586"/>
                  </a:lnTo>
                  <a:cubicBezTo>
                    <a:pt x="0" y="80522"/>
                    <a:pt x="11546" y="52648"/>
                    <a:pt x="32097" y="32097"/>
                  </a:cubicBezTo>
                  <a:cubicBezTo>
                    <a:pt x="52648" y="11546"/>
                    <a:pt x="80522" y="0"/>
                    <a:pt x="109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52900" cy="400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0547" y="5936224"/>
            <a:ext cx="7094690" cy="3199834"/>
            <a:chOff x="0" y="0"/>
            <a:chExt cx="1868560" cy="842755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68560" cy="842755"/>
            </a:xfrm>
            <a:custGeom>
              <a:avLst/>
              <a:gdLst/>
              <a:ahLst/>
              <a:cxnLst/>
              <a:rect r="r" b="b" t="t" l="l"/>
              <a:pathLst>
                <a:path h="842755" w="1868560">
                  <a:moveTo>
                    <a:pt x="54561" y="0"/>
                  </a:moveTo>
                  <a:lnTo>
                    <a:pt x="1813999" y="0"/>
                  </a:lnTo>
                  <a:cubicBezTo>
                    <a:pt x="1844132" y="0"/>
                    <a:pt x="1868560" y="24428"/>
                    <a:pt x="1868560" y="54561"/>
                  </a:cubicBezTo>
                  <a:lnTo>
                    <a:pt x="1868560" y="788193"/>
                  </a:lnTo>
                  <a:cubicBezTo>
                    <a:pt x="1868560" y="802664"/>
                    <a:pt x="1862812" y="816542"/>
                    <a:pt x="1852580" y="826774"/>
                  </a:cubicBezTo>
                  <a:cubicBezTo>
                    <a:pt x="1842347" y="837006"/>
                    <a:pt x="1828470" y="842755"/>
                    <a:pt x="1813999" y="842755"/>
                  </a:cubicBezTo>
                  <a:lnTo>
                    <a:pt x="54561" y="842755"/>
                  </a:lnTo>
                  <a:cubicBezTo>
                    <a:pt x="40091" y="842755"/>
                    <a:pt x="26213" y="837006"/>
                    <a:pt x="15981" y="826774"/>
                  </a:cubicBezTo>
                  <a:cubicBezTo>
                    <a:pt x="5748" y="816542"/>
                    <a:pt x="0" y="802664"/>
                    <a:pt x="0" y="788193"/>
                  </a:cubicBezTo>
                  <a:lnTo>
                    <a:pt x="0" y="54561"/>
                  </a:lnTo>
                  <a:cubicBezTo>
                    <a:pt x="0" y="40091"/>
                    <a:pt x="5748" y="26213"/>
                    <a:pt x="15981" y="15981"/>
                  </a:cubicBezTo>
                  <a:cubicBezTo>
                    <a:pt x="26213" y="5748"/>
                    <a:pt x="40091" y="0"/>
                    <a:pt x="54561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868560" cy="85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47234" y="5324618"/>
            <a:ext cx="7959894" cy="28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99"/>
              </a:lnSpc>
            </a:pPr>
            <a:r>
              <a:rPr lang="en-US" b="true" sz="9999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RESULTADOS OBTENIDOS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49887" y="1832230"/>
            <a:ext cx="15381689" cy="2523379"/>
            <a:chOff x="0" y="0"/>
            <a:chExt cx="2508141" cy="4114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8141" cy="411463"/>
            </a:xfrm>
            <a:custGeom>
              <a:avLst/>
              <a:gdLst/>
              <a:ahLst/>
              <a:cxnLst/>
              <a:rect r="r" b="b" t="t" l="l"/>
              <a:pathLst>
                <a:path h="411463" w="2508141">
                  <a:moveTo>
                    <a:pt x="25166" y="0"/>
                  </a:moveTo>
                  <a:lnTo>
                    <a:pt x="2482975" y="0"/>
                  </a:lnTo>
                  <a:cubicBezTo>
                    <a:pt x="2496874" y="0"/>
                    <a:pt x="2508141" y="11267"/>
                    <a:pt x="2508141" y="25166"/>
                  </a:cubicBezTo>
                  <a:lnTo>
                    <a:pt x="2508141" y="386297"/>
                  </a:lnTo>
                  <a:cubicBezTo>
                    <a:pt x="2508141" y="400195"/>
                    <a:pt x="2496874" y="411463"/>
                    <a:pt x="2482975" y="411463"/>
                  </a:cubicBezTo>
                  <a:lnTo>
                    <a:pt x="25166" y="411463"/>
                  </a:lnTo>
                  <a:cubicBezTo>
                    <a:pt x="11267" y="411463"/>
                    <a:pt x="0" y="400195"/>
                    <a:pt x="0" y="386297"/>
                  </a:cubicBezTo>
                  <a:lnTo>
                    <a:pt x="0" y="25166"/>
                  </a:lnTo>
                  <a:cubicBezTo>
                    <a:pt x="0" y="11267"/>
                    <a:pt x="11267" y="0"/>
                    <a:pt x="2516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9860" r="-932" b="-18621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59629" y="4987462"/>
            <a:ext cx="6616526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  <a:spcBef>
                <a:spcPct val="0"/>
              </a:spcBef>
            </a:pP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El proyecto se l</a:t>
            </a:r>
            <a:r>
              <a:rPr lang="en-US" sz="28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ogró con éxito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5314" y="6316082"/>
            <a:ext cx="6267106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Se logró cumplir todos los objetivos planteados, desarrollando e implementando una plataforma de e-commerce integral con sitio público, panel de administración, gestión de inventario y dashboard de ventas. Todas las funcionalidades fueron probadas y validadas, y el cliente expresó su satisfacción destacando la utilidad y el valor agregado del proyecto.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tresenunocultivos.cl"/>
          </p:cNvPr>
          <p:cNvSpPr/>
          <p:nvPr/>
        </p:nvSpPr>
        <p:spPr>
          <a:xfrm flipH="false" flipV="false" rot="0">
            <a:off x="10473309" y="3772198"/>
            <a:ext cx="4939983" cy="4939983"/>
          </a:xfrm>
          <a:custGeom>
            <a:avLst/>
            <a:gdLst/>
            <a:ahLst/>
            <a:cxnLst/>
            <a:rect r="r" b="b" t="t" l="l"/>
            <a:pathLst>
              <a:path h="4939983" w="4939983">
                <a:moveTo>
                  <a:pt x="0" y="0"/>
                </a:moveTo>
                <a:lnTo>
                  <a:pt x="4939983" y="0"/>
                </a:lnTo>
                <a:lnTo>
                  <a:pt x="4939983" y="4939982"/>
                </a:lnTo>
                <a:lnTo>
                  <a:pt x="0" y="4939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9871"/>
            <a:ext cx="10264970" cy="286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1"/>
              </a:lnSpc>
            </a:pPr>
            <a:r>
              <a:rPr lang="en-US" sz="101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RESULTADO DEL PROYECTO</a:t>
            </a:r>
          </a:p>
        </p:txBody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11239">
            <a:off x="8275328" y="8488830"/>
            <a:ext cx="2917423" cy="1538941"/>
          </a:xfrm>
          <a:custGeom>
            <a:avLst/>
            <a:gdLst/>
            <a:ahLst/>
            <a:cxnLst/>
            <a:rect r="r" b="b" t="t" l="l"/>
            <a:pathLst>
              <a:path h="1538941" w="2917423">
                <a:moveTo>
                  <a:pt x="0" y="0"/>
                </a:moveTo>
                <a:lnTo>
                  <a:pt x="2917423" y="0"/>
                </a:lnTo>
                <a:lnTo>
                  <a:pt x="2917423" y="1538940"/>
                </a:lnTo>
                <a:lnTo>
                  <a:pt x="0" y="1538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215410">
            <a:off x="15167439" y="2452536"/>
            <a:ext cx="1732056" cy="2639324"/>
          </a:xfrm>
          <a:custGeom>
            <a:avLst/>
            <a:gdLst/>
            <a:ahLst/>
            <a:cxnLst/>
            <a:rect r="r" b="b" t="t" l="l"/>
            <a:pathLst>
              <a:path h="2639324" w="1732056">
                <a:moveTo>
                  <a:pt x="0" y="0"/>
                </a:moveTo>
                <a:lnTo>
                  <a:pt x="1732056" y="0"/>
                </a:lnTo>
                <a:lnTo>
                  <a:pt x="1732056" y="2639324"/>
                </a:lnTo>
                <a:lnTo>
                  <a:pt x="0" y="2639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457382">
            <a:off x="335295" y="482997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3547" y="4853033"/>
            <a:ext cx="7643898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Escaneando este QR, pueden acceder a la plataforma, que ya se encuentra disponible.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737839" y="5240338"/>
            <a:ext cx="485186" cy="485186"/>
            <a:chOff x="0" y="0"/>
            <a:chExt cx="812800" cy="81280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39238" y="4961790"/>
            <a:ext cx="9525" cy="35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73723" y="6102317"/>
            <a:ext cx="9830046" cy="322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8"/>
              </a:lnSpc>
            </a:pPr>
            <a:r>
              <a:rPr lang="en-US" sz="66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MOMENTO DE PREGUNTAS,</a:t>
            </a:r>
          </a:p>
          <a:p>
            <a:pPr algn="l">
              <a:lnSpc>
                <a:spcPts val="3888"/>
              </a:lnSpc>
            </a:pPr>
            <a:r>
              <a:rPr lang="en-US" b="true" sz="3888" i="true">
                <a:solidFill>
                  <a:srgbClr val="2A6F49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MUCHAS GRACIAS.</a:t>
            </a:r>
          </a:p>
          <a:p>
            <a:pPr algn="l">
              <a:lnSpc>
                <a:spcPts val="668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2826" y="1459645"/>
            <a:ext cx="5004555" cy="903425"/>
            <a:chOff x="0" y="0"/>
            <a:chExt cx="1560782" cy="28175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60782" cy="281753"/>
            </a:xfrm>
            <a:custGeom>
              <a:avLst/>
              <a:gdLst/>
              <a:ahLst/>
              <a:cxnLst/>
              <a:rect r="r" b="b" t="t" l="l"/>
              <a:pathLst>
                <a:path h="281753" w="1560782">
                  <a:moveTo>
                    <a:pt x="140877" y="0"/>
                  </a:moveTo>
                  <a:lnTo>
                    <a:pt x="1419906" y="0"/>
                  </a:lnTo>
                  <a:cubicBezTo>
                    <a:pt x="1497710" y="0"/>
                    <a:pt x="1560782" y="63073"/>
                    <a:pt x="1560782" y="140877"/>
                  </a:cubicBezTo>
                  <a:lnTo>
                    <a:pt x="1560782" y="140877"/>
                  </a:lnTo>
                  <a:cubicBezTo>
                    <a:pt x="1560782" y="178239"/>
                    <a:pt x="1545940" y="214072"/>
                    <a:pt x="1519521" y="240491"/>
                  </a:cubicBezTo>
                  <a:cubicBezTo>
                    <a:pt x="1493101" y="266911"/>
                    <a:pt x="1457269" y="281753"/>
                    <a:pt x="1419906" y="281753"/>
                  </a:cubicBezTo>
                  <a:lnTo>
                    <a:pt x="140877" y="281753"/>
                  </a:lnTo>
                  <a:cubicBezTo>
                    <a:pt x="63073" y="281753"/>
                    <a:pt x="0" y="218681"/>
                    <a:pt x="0" y="140877"/>
                  </a:cubicBezTo>
                  <a:lnTo>
                    <a:pt x="0" y="140877"/>
                  </a:lnTo>
                  <a:cubicBezTo>
                    <a:pt x="0" y="63073"/>
                    <a:pt x="63073" y="0"/>
                    <a:pt x="1408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60782" cy="319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77837" y="4015585"/>
            <a:ext cx="5029544" cy="961751"/>
            <a:chOff x="0" y="0"/>
            <a:chExt cx="1568576" cy="299944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68576" cy="299944"/>
            </a:xfrm>
            <a:custGeom>
              <a:avLst/>
              <a:gdLst/>
              <a:ahLst/>
              <a:cxnLst/>
              <a:rect r="r" b="b" t="t" l="l"/>
              <a:pathLst>
                <a:path h="299944" w="1568576">
                  <a:moveTo>
                    <a:pt x="149972" y="0"/>
                  </a:moveTo>
                  <a:lnTo>
                    <a:pt x="1418604" y="0"/>
                  </a:lnTo>
                  <a:cubicBezTo>
                    <a:pt x="1458379" y="0"/>
                    <a:pt x="1496525" y="15801"/>
                    <a:pt x="1524650" y="43926"/>
                  </a:cubicBezTo>
                  <a:cubicBezTo>
                    <a:pt x="1552775" y="72051"/>
                    <a:pt x="1568576" y="110197"/>
                    <a:pt x="1568576" y="149972"/>
                  </a:cubicBezTo>
                  <a:lnTo>
                    <a:pt x="1568576" y="149972"/>
                  </a:lnTo>
                  <a:cubicBezTo>
                    <a:pt x="1568576" y="189747"/>
                    <a:pt x="1552775" y="227893"/>
                    <a:pt x="1524650" y="256018"/>
                  </a:cubicBezTo>
                  <a:cubicBezTo>
                    <a:pt x="1496525" y="284143"/>
                    <a:pt x="1458379" y="299944"/>
                    <a:pt x="1418604" y="299944"/>
                  </a:cubicBezTo>
                  <a:lnTo>
                    <a:pt x="149972" y="299944"/>
                  </a:lnTo>
                  <a:cubicBezTo>
                    <a:pt x="110197" y="299944"/>
                    <a:pt x="72051" y="284143"/>
                    <a:pt x="43926" y="256018"/>
                  </a:cubicBezTo>
                  <a:cubicBezTo>
                    <a:pt x="15801" y="227893"/>
                    <a:pt x="0" y="189747"/>
                    <a:pt x="0" y="149972"/>
                  </a:cubicBezTo>
                  <a:lnTo>
                    <a:pt x="0" y="149972"/>
                  </a:lnTo>
                  <a:cubicBezTo>
                    <a:pt x="0" y="110197"/>
                    <a:pt x="15801" y="72051"/>
                    <a:pt x="43926" y="43926"/>
                  </a:cubicBezTo>
                  <a:cubicBezTo>
                    <a:pt x="72051" y="15801"/>
                    <a:pt x="110197" y="0"/>
                    <a:pt x="1499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68576" cy="338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304994">
            <a:off x="9211058" y="1262419"/>
            <a:ext cx="474090" cy="474090"/>
            <a:chOff x="0" y="0"/>
            <a:chExt cx="812800" cy="8128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63714">
            <a:off x="9148352" y="3944582"/>
            <a:ext cx="474090" cy="474090"/>
            <a:chOff x="0" y="0"/>
            <a:chExt cx="812800" cy="812800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39737" y="6817216"/>
            <a:ext cx="5067644" cy="941288"/>
            <a:chOff x="0" y="0"/>
            <a:chExt cx="1580458" cy="293562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80458" cy="293562"/>
            </a:xfrm>
            <a:custGeom>
              <a:avLst/>
              <a:gdLst/>
              <a:ahLst/>
              <a:cxnLst/>
              <a:rect r="r" b="b" t="t" l="l"/>
              <a:pathLst>
                <a:path h="293562" w="1580458">
                  <a:moveTo>
                    <a:pt x="146781" y="0"/>
                  </a:moveTo>
                  <a:lnTo>
                    <a:pt x="1433677" y="0"/>
                  </a:lnTo>
                  <a:cubicBezTo>
                    <a:pt x="1514742" y="0"/>
                    <a:pt x="1580458" y="65716"/>
                    <a:pt x="1580458" y="146781"/>
                  </a:cubicBezTo>
                  <a:lnTo>
                    <a:pt x="1580458" y="146781"/>
                  </a:lnTo>
                  <a:cubicBezTo>
                    <a:pt x="1580458" y="227846"/>
                    <a:pt x="1514742" y="293562"/>
                    <a:pt x="1433677" y="293562"/>
                  </a:cubicBezTo>
                  <a:lnTo>
                    <a:pt x="146781" y="293562"/>
                  </a:lnTo>
                  <a:cubicBezTo>
                    <a:pt x="65716" y="293562"/>
                    <a:pt x="0" y="227846"/>
                    <a:pt x="0" y="146781"/>
                  </a:cubicBezTo>
                  <a:lnTo>
                    <a:pt x="0" y="146781"/>
                  </a:lnTo>
                  <a:cubicBezTo>
                    <a:pt x="0" y="65716"/>
                    <a:pt x="65716" y="0"/>
                    <a:pt x="1467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80458" cy="331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309548">
            <a:off x="9211496" y="6611664"/>
            <a:ext cx="474090" cy="474090"/>
            <a:chOff x="0" y="0"/>
            <a:chExt cx="812800" cy="812800"/>
          </a:xfrm>
        </p:grpSpPr>
        <p:sp>
          <p:nvSpPr>
            <p:cNvPr name="Freeform 18" id="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647475" y="6621946"/>
            <a:ext cx="1172008" cy="1331827"/>
          </a:xfrm>
          <a:custGeom>
            <a:avLst/>
            <a:gdLst/>
            <a:ahLst/>
            <a:cxnLst/>
            <a:rect r="r" b="b" t="t" l="l"/>
            <a:pathLst>
              <a:path h="1331827" w="1172008">
                <a:moveTo>
                  <a:pt x="0" y="0"/>
                </a:moveTo>
                <a:lnTo>
                  <a:pt x="1172008" y="0"/>
                </a:lnTo>
                <a:lnTo>
                  <a:pt x="1172008" y="1331827"/>
                </a:lnTo>
                <a:lnTo>
                  <a:pt x="0" y="133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47475" y="1242349"/>
            <a:ext cx="1195573" cy="1274193"/>
          </a:xfrm>
          <a:custGeom>
            <a:avLst/>
            <a:gdLst/>
            <a:ahLst/>
            <a:cxnLst/>
            <a:rect r="r" b="b" t="t" l="l"/>
            <a:pathLst>
              <a:path h="1274193" w="1195573">
                <a:moveTo>
                  <a:pt x="0" y="0"/>
                </a:moveTo>
                <a:lnTo>
                  <a:pt x="1195573" y="0"/>
                </a:lnTo>
                <a:lnTo>
                  <a:pt x="1195573" y="1274193"/>
                </a:lnTo>
                <a:lnTo>
                  <a:pt x="0" y="1274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01495" y="3887131"/>
            <a:ext cx="1215360" cy="1313690"/>
          </a:xfrm>
          <a:custGeom>
            <a:avLst/>
            <a:gdLst/>
            <a:ahLst/>
            <a:cxnLst/>
            <a:rect r="r" b="b" t="t" l="l"/>
            <a:pathLst>
              <a:path h="1313690" w="1215360">
                <a:moveTo>
                  <a:pt x="0" y="0"/>
                </a:moveTo>
                <a:lnTo>
                  <a:pt x="1215360" y="0"/>
                </a:lnTo>
                <a:lnTo>
                  <a:pt x="1215360" y="1313690"/>
                </a:lnTo>
                <a:lnTo>
                  <a:pt x="0" y="131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98083" y="3827245"/>
            <a:ext cx="8628712" cy="259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INTEGRANTES</a:t>
            </a:r>
          </a:p>
          <a:p>
            <a:pPr algn="l">
              <a:lnSpc>
                <a:spcPts val="9188"/>
              </a:lnSpc>
            </a:pPr>
            <a:r>
              <a:rPr lang="en-US" sz="9188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DEL PROYECTO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19115" y="1706052"/>
            <a:ext cx="304255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Celine Toledo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39737" y="4255592"/>
            <a:ext cx="3763075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Catalina Berrios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35991" y="2391645"/>
            <a:ext cx="7746369" cy="210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Scrum Master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Facilitó ceremonias ágiles clave.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Mantuvo el tablero de tareas actualizado.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impedimentos y aseguró el cumplimiento de plazos.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523046" y="4943145"/>
            <a:ext cx="7690973" cy="175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roduct Owne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Levantó y priorizó requerimientos con el cliente.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Gestionó el Product Backlog con historias claras.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Definió criterios de aceptación y validó entregas.</a:t>
            </a: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422533" y="7049781"/>
            <a:ext cx="3039137" cy="39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Benjamin Lobos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35991" y="7788937"/>
            <a:ext cx="7746369" cy="210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esarrollador Principa</a:t>
            </a: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l: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Diseñó e implementó módulos clave (frontend y backend).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Integró servicios, APIs y base de datos.</a:t>
            </a:r>
          </a:p>
          <a:p>
            <a:pPr algn="l" marL="421925" indent="-210963" lvl="1">
              <a:lnSpc>
                <a:spcPts val="2735"/>
              </a:lnSpc>
              <a:buFont typeface="Arial"/>
              <a:buChar char="•"/>
            </a:pPr>
            <a:r>
              <a:rPr lang="en-US" sz="1954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Revisó código, realizó pruebas y apoyó despliegues.</a:t>
            </a: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60135" y="2178185"/>
            <a:ext cx="4659217" cy="3476957"/>
            <a:chOff x="0" y="0"/>
            <a:chExt cx="764065" cy="570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065" cy="570186"/>
            </a:xfrm>
            <a:custGeom>
              <a:avLst/>
              <a:gdLst/>
              <a:ahLst/>
              <a:cxnLst/>
              <a:rect r="r" b="b" t="t" l="l"/>
              <a:pathLst>
                <a:path h="570186" w="764065">
                  <a:moveTo>
                    <a:pt x="83082" y="0"/>
                  </a:moveTo>
                  <a:lnTo>
                    <a:pt x="680983" y="0"/>
                  </a:lnTo>
                  <a:cubicBezTo>
                    <a:pt x="726868" y="0"/>
                    <a:pt x="764065" y="37197"/>
                    <a:pt x="764065" y="83082"/>
                  </a:cubicBezTo>
                  <a:lnTo>
                    <a:pt x="764065" y="487104"/>
                  </a:lnTo>
                  <a:cubicBezTo>
                    <a:pt x="764065" y="532989"/>
                    <a:pt x="726868" y="570186"/>
                    <a:pt x="680983" y="570186"/>
                  </a:cubicBezTo>
                  <a:lnTo>
                    <a:pt x="83082" y="570186"/>
                  </a:lnTo>
                  <a:cubicBezTo>
                    <a:pt x="37197" y="570186"/>
                    <a:pt x="0" y="532989"/>
                    <a:pt x="0" y="487104"/>
                  </a:cubicBezTo>
                  <a:lnTo>
                    <a:pt x="0" y="83082"/>
                  </a:lnTo>
                  <a:cubicBezTo>
                    <a:pt x="0" y="37197"/>
                    <a:pt x="37197" y="0"/>
                    <a:pt x="83082" y="0"/>
                  </a:cubicBezTo>
                  <a:close/>
                </a:path>
              </a:pathLst>
            </a:custGeom>
            <a:blipFill>
              <a:blip r:embed="rId2"/>
              <a:stretch>
                <a:fillRect l="-16333" t="0" r="-1633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962842" y="5993220"/>
            <a:ext cx="4656510" cy="3478517"/>
            <a:chOff x="0" y="0"/>
            <a:chExt cx="763621" cy="570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3621" cy="570442"/>
            </a:xfrm>
            <a:custGeom>
              <a:avLst/>
              <a:gdLst/>
              <a:ahLst/>
              <a:cxnLst/>
              <a:rect r="r" b="b" t="t" l="l"/>
              <a:pathLst>
                <a:path h="570442" w="763621">
                  <a:moveTo>
                    <a:pt x="83130" y="0"/>
                  </a:moveTo>
                  <a:lnTo>
                    <a:pt x="680491" y="0"/>
                  </a:lnTo>
                  <a:cubicBezTo>
                    <a:pt x="726402" y="0"/>
                    <a:pt x="763621" y="37219"/>
                    <a:pt x="763621" y="83130"/>
                  </a:cubicBezTo>
                  <a:lnTo>
                    <a:pt x="763621" y="487312"/>
                  </a:lnTo>
                  <a:cubicBezTo>
                    <a:pt x="763621" y="533223"/>
                    <a:pt x="726402" y="570442"/>
                    <a:pt x="680491" y="570442"/>
                  </a:cubicBezTo>
                  <a:lnTo>
                    <a:pt x="83130" y="570442"/>
                  </a:lnTo>
                  <a:cubicBezTo>
                    <a:pt x="37219" y="570442"/>
                    <a:pt x="0" y="533223"/>
                    <a:pt x="0" y="487312"/>
                  </a:cubicBezTo>
                  <a:lnTo>
                    <a:pt x="0" y="83130"/>
                  </a:lnTo>
                  <a:cubicBezTo>
                    <a:pt x="0" y="37219"/>
                    <a:pt x="37219" y="0"/>
                    <a:pt x="83130" y="0"/>
                  </a:cubicBezTo>
                  <a:close/>
                </a:path>
              </a:pathLst>
            </a:custGeom>
            <a:blipFill>
              <a:blip r:embed="rId3"/>
              <a:stretch>
                <a:fillRect l="-16401" t="0" r="-1640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5345" y="1188804"/>
            <a:ext cx="11222190" cy="22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TRES EN UNO:</a:t>
            </a:r>
          </a:p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CULTIVOS ORGANICOS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9175" y="3712477"/>
            <a:ext cx="11148835" cy="111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Nuestro proyecto busca apoyar a l</a:t>
            </a:r>
            <a:r>
              <a:rPr lang="en-US" sz="20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 empresa “Tres en Uno: Cultivos Orgánicos, dedicada a producir hortalizas en Coquimbo mediante un ecosistema circular que integra acuicultura e hidroponía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5377" y="4927124"/>
            <a:ext cx="11148835" cy="364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Francisco Sanhueza: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la área administrativa y logística.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Michel Fernández: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Encargado de área de operaciones y producción.</a:t>
            </a:r>
          </a:p>
          <a:p>
            <a:pPr algn="l">
              <a:lnSpc>
                <a:spcPts val="3155"/>
              </a:lnSpc>
            </a:pPr>
          </a:p>
          <a:p>
            <a:pPr algn="l" marL="486693" indent="-243347" lvl="1">
              <a:lnSpc>
                <a:spcPts val="3155"/>
              </a:lnSpc>
              <a:buFont typeface="Arial"/>
              <a:buChar char="•"/>
            </a:pPr>
            <a:r>
              <a:rPr lang="en-US" b="true" sz="2254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Oliana Gorigoitia: </a:t>
            </a:r>
          </a:p>
          <a:p>
            <a:pPr algn="l">
              <a:lnSpc>
                <a:spcPts val="3155"/>
              </a:lnSpc>
            </a:pPr>
            <a:r>
              <a:rPr lang="en-US" sz="2254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Administradora de ventas.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51492"/>
            <a:ext cx="8563501" cy="225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2"/>
              </a:lnSpc>
            </a:pPr>
            <a:r>
              <a:rPr lang="en-US" sz="79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DESCRIPCION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46156" y="3929442"/>
            <a:ext cx="7722657" cy="5492438"/>
            <a:chOff x="0" y="0"/>
            <a:chExt cx="2033951" cy="1446568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446568"/>
            </a:xfrm>
            <a:custGeom>
              <a:avLst/>
              <a:gdLst/>
              <a:ahLst/>
              <a:cxnLst/>
              <a:rect r="r" b="b" t="t" l="l"/>
              <a:pathLst>
                <a:path h="1446568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396443"/>
                  </a:lnTo>
                  <a:cubicBezTo>
                    <a:pt x="2033951" y="1424127"/>
                    <a:pt x="2011509" y="1446568"/>
                    <a:pt x="1983826" y="1446568"/>
                  </a:cubicBezTo>
                  <a:lnTo>
                    <a:pt x="50125" y="1446568"/>
                  </a:lnTo>
                  <a:cubicBezTo>
                    <a:pt x="22442" y="1446568"/>
                    <a:pt x="0" y="1424127"/>
                    <a:pt x="0" y="1396443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45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69911" y="3954875"/>
            <a:ext cx="7932587" cy="5467004"/>
            <a:chOff x="0" y="0"/>
            <a:chExt cx="2417376" cy="1666014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417376" cy="1666014"/>
            </a:xfrm>
            <a:custGeom>
              <a:avLst/>
              <a:gdLst/>
              <a:ahLst/>
              <a:cxnLst/>
              <a:rect r="r" b="b" t="t" l="l"/>
              <a:pathLst>
                <a:path h="1666014" w="2417376">
                  <a:moveTo>
                    <a:pt x="97596" y="0"/>
                  </a:moveTo>
                  <a:lnTo>
                    <a:pt x="2319779" y="0"/>
                  </a:lnTo>
                  <a:cubicBezTo>
                    <a:pt x="2345663" y="0"/>
                    <a:pt x="2370487" y="10282"/>
                    <a:pt x="2388790" y="28585"/>
                  </a:cubicBezTo>
                  <a:cubicBezTo>
                    <a:pt x="2407093" y="46888"/>
                    <a:pt x="2417376" y="71712"/>
                    <a:pt x="2417376" y="97596"/>
                  </a:cubicBezTo>
                  <a:lnTo>
                    <a:pt x="2417376" y="1568418"/>
                  </a:lnTo>
                  <a:cubicBezTo>
                    <a:pt x="2417376" y="1622319"/>
                    <a:pt x="2373680" y="1666014"/>
                    <a:pt x="2319779" y="1666014"/>
                  </a:cubicBezTo>
                  <a:lnTo>
                    <a:pt x="97596" y="1666014"/>
                  </a:lnTo>
                  <a:cubicBezTo>
                    <a:pt x="43695" y="1666014"/>
                    <a:pt x="0" y="1622319"/>
                    <a:pt x="0" y="1568418"/>
                  </a:cubicBezTo>
                  <a:lnTo>
                    <a:pt x="0" y="97596"/>
                  </a:lnTo>
                  <a:cubicBezTo>
                    <a:pt x="0" y="43695"/>
                    <a:pt x="43695" y="0"/>
                    <a:pt x="97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17376" cy="1704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59880" y="5400251"/>
            <a:ext cx="6612486" cy="326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Actualmente la empresa actualmente se presenta con la problemática con: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 manual de pedidos.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Baja visibilidad</a:t>
            </a: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 productos.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Dificultades para promocionar su oferta.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Limitaciones en el control de costos y operaciones.</a:t>
            </a:r>
          </a:p>
          <a:p>
            <a:pPr algn="l">
              <a:lnSpc>
                <a:spcPts val="2578"/>
              </a:lnSpc>
            </a:pPr>
          </a:p>
          <a:p>
            <a:pPr algn="l">
              <a:lnSpc>
                <a:spcPts val="2578"/>
              </a:lnSpc>
            </a:pPr>
            <a:r>
              <a:rPr lang="en-US" sz="1841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lo que restringe su crecimiento y el aprovechamiento de su modelo sostenible.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837482" y="4325362"/>
            <a:ext cx="40572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Problema/Dolor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6834" y="5067300"/>
            <a:ext cx="7052405" cy="44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Desarrollamos una plataforma de e-commerce para “Tres en Uno: Cultivo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 Orgánicos” que mejora la conexión con los clientes y optimiza la gestión interna.</a:t>
            </a:r>
          </a:p>
          <a:p>
            <a:pPr algn="l">
              <a:lnSpc>
                <a:spcPts val="2495"/>
              </a:lnSpc>
            </a:pP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Tienda online: 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visualización de productos, compras y seguimiento de pedidos.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</a:t>
            </a: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hatbot y contacto directo: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atención automática y comunicación con clientes.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Gestión de inventario y precios: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control de stock, valores, descripciones y descuentos.</a:t>
            </a:r>
          </a:p>
          <a:p>
            <a:pPr algn="l" marL="384891" indent="-192445" lvl="1">
              <a:lnSpc>
                <a:spcPts val="2495"/>
              </a:lnSpc>
              <a:buFont typeface="Arial"/>
              <a:buChar char="•"/>
            </a:pPr>
            <a:r>
              <a:rPr lang="en-US" b="true" sz="1782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Dashboard de ventas:</a:t>
            </a:r>
            <a:r>
              <a:rPr lang="en-US" sz="1782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análisis de productos, comportamiento de compra y métricas clave.</a:t>
            </a: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69911" y="4353937"/>
            <a:ext cx="77771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Solución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8693" y="5773912"/>
            <a:ext cx="14928276" cy="3587228"/>
            <a:chOff x="0" y="0"/>
            <a:chExt cx="3931727" cy="944784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31727" cy="944784"/>
            </a:xfrm>
            <a:custGeom>
              <a:avLst/>
              <a:gdLst/>
              <a:ahLst/>
              <a:cxnLst/>
              <a:rect r="r" b="b" t="t" l="l"/>
              <a:pathLst>
                <a:path h="944784" w="3931727">
                  <a:moveTo>
                    <a:pt x="25930" y="0"/>
                  </a:moveTo>
                  <a:lnTo>
                    <a:pt x="3905797" y="0"/>
                  </a:lnTo>
                  <a:cubicBezTo>
                    <a:pt x="3912674" y="0"/>
                    <a:pt x="3919269" y="2732"/>
                    <a:pt x="3924132" y="7595"/>
                  </a:cubicBezTo>
                  <a:cubicBezTo>
                    <a:pt x="3928995" y="12458"/>
                    <a:pt x="3931727" y="19053"/>
                    <a:pt x="3931727" y="25930"/>
                  </a:cubicBezTo>
                  <a:lnTo>
                    <a:pt x="3931727" y="918854"/>
                  </a:lnTo>
                  <a:cubicBezTo>
                    <a:pt x="3931727" y="933175"/>
                    <a:pt x="3920118" y="944784"/>
                    <a:pt x="3905797" y="944784"/>
                  </a:cubicBezTo>
                  <a:lnTo>
                    <a:pt x="25930" y="944784"/>
                  </a:lnTo>
                  <a:cubicBezTo>
                    <a:pt x="19053" y="944784"/>
                    <a:pt x="12458" y="942052"/>
                    <a:pt x="7595" y="937189"/>
                  </a:cubicBezTo>
                  <a:cubicBezTo>
                    <a:pt x="2732" y="932326"/>
                    <a:pt x="0" y="925731"/>
                    <a:pt x="0" y="918854"/>
                  </a:cubicBezTo>
                  <a:lnTo>
                    <a:pt x="0" y="25930"/>
                  </a:lnTo>
                  <a:cubicBezTo>
                    <a:pt x="0" y="19053"/>
                    <a:pt x="2732" y="12458"/>
                    <a:pt x="7595" y="7595"/>
                  </a:cubicBezTo>
                  <a:cubicBezTo>
                    <a:pt x="12458" y="2732"/>
                    <a:pt x="19053" y="0"/>
                    <a:pt x="25930" y="0"/>
                  </a:cubicBezTo>
                  <a:close/>
                </a:path>
              </a:pathLst>
            </a:custGeom>
            <a:solidFill>
              <a:srgbClr val="2A6F49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931727" cy="954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8693" y="3272112"/>
            <a:ext cx="14890607" cy="2102379"/>
            <a:chOff x="0" y="0"/>
            <a:chExt cx="3921806" cy="553713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921806" cy="553713"/>
            </a:xfrm>
            <a:custGeom>
              <a:avLst/>
              <a:gdLst/>
              <a:ahLst/>
              <a:cxnLst/>
              <a:rect r="r" b="b" t="t" l="l"/>
              <a:pathLst>
                <a:path h="553713" w="3921806">
                  <a:moveTo>
                    <a:pt x="25996" y="0"/>
                  </a:moveTo>
                  <a:lnTo>
                    <a:pt x="3895810" y="0"/>
                  </a:lnTo>
                  <a:cubicBezTo>
                    <a:pt x="3910167" y="0"/>
                    <a:pt x="3921806" y="11639"/>
                    <a:pt x="3921806" y="25996"/>
                  </a:cubicBezTo>
                  <a:lnTo>
                    <a:pt x="3921806" y="527717"/>
                  </a:lnTo>
                  <a:cubicBezTo>
                    <a:pt x="3921806" y="534612"/>
                    <a:pt x="3919067" y="541224"/>
                    <a:pt x="3914192" y="546099"/>
                  </a:cubicBezTo>
                  <a:cubicBezTo>
                    <a:pt x="3909317" y="550974"/>
                    <a:pt x="3902704" y="553713"/>
                    <a:pt x="3895810" y="553713"/>
                  </a:cubicBezTo>
                  <a:lnTo>
                    <a:pt x="25996" y="553713"/>
                  </a:lnTo>
                  <a:cubicBezTo>
                    <a:pt x="19101" y="553713"/>
                    <a:pt x="12489" y="550974"/>
                    <a:pt x="7614" y="546099"/>
                  </a:cubicBezTo>
                  <a:cubicBezTo>
                    <a:pt x="2739" y="541224"/>
                    <a:pt x="0" y="534612"/>
                    <a:pt x="0" y="527717"/>
                  </a:cubicBezTo>
                  <a:lnTo>
                    <a:pt x="0" y="25996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921806" cy="56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4205" y="3056589"/>
            <a:ext cx="3165217" cy="617258"/>
            <a:chOff x="0" y="0"/>
            <a:chExt cx="1156446" cy="225522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156446" cy="225522"/>
            </a:xfrm>
            <a:custGeom>
              <a:avLst/>
              <a:gdLst/>
              <a:ahLst/>
              <a:cxnLst/>
              <a:rect r="r" b="b" t="t" l="l"/>
              <a:pathLst>
                <a:path h="225522" w="1156446">
                  <a:moveTo>
                    <a:pt x="89261" y="0"/>
                  </a:moveTo>
                  <a:lnTo>
                    <a:pt x="1067185" y="0"/>
                  </a:lnTo>
                  <a:cubicBezTo>
                    <a:pt x="1090859" y="0"/>
                    <a:pt x="1113563" y="9404"/>
                    <a:pt x="1130302" y="26144"/>
                  </a:cubicBezTo>
                  <a:cubicBezTo>
                    <a:pt x="1147042" y="42884"/>
                    <a:pt x="1156446" y="65588"/>
                    <a:pt x="1156446" y="89261"/>
                  </a:cubicBezTo>
                  <a:lnTo>
                    <a:pt x="1156446" y="136261"/>
                  </a:lnTo>
                  <a:cubicBezTo>
                    <a:pt x="1156446" y="159934"/>
                    <a:pt x="1147042" y="182638"/>
                    <a:pt x="1130302" y="199378"/>
                  </a:cubicBezTo>
                  <a:cubicBezTo>
                    <a:pt x="1113563" y="216118"/>
                    <a:pt x="1090859" y="225522"/>
                    <a:pt x="1067185" y="225522"/>
                  </a:cubicBezTo>
                  <a:lnTo>
                    <a:pt x="89261" y="225522"/>
                  </a:lnTo>
                  <a:cubicBezTo>
                    <a:pt x="65588" y="225522"/>
                    <a:pt x="42884" y="216118"/>
                    <a:pt x="26144" y="199378"/>
                  </a:cubicBezTo>
                  <a:cubicBezTo>
                    <a:pt x="9404" y="182638"/>
                    <a:pt x="0" y="159934"/>
                    <a:pt x="0" y="136261"/>
                  </a:cubicBezTo>
                  <a:lnTo>
                    <a:pt x="0" y="89261"/>
                  </a:lnTo>
                  <a:cubicBezTo>
                    <a:pt x="0" y="65588"/>
                    <a:pt x="9404" y="42884"/>
                    <a:pt x="26144" y="26144"/>
                  </a:cubicBezTo>
                  <a:cubicBezTo>
                    <a:pt x="42884" y="9404"/>
                    <a:pt x="65588" y="0"/>
                    <a:pt x="89261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156446" cy="235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0571" y="1235508"/>
            <a:ext cx="12948130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63325" y="3207816"/>
            <a:ext cx="2602271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 GENERAL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6455" y="6585522"/>
            <a:ext cx="7619874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Analizar los requerimientos funcionales y no funcionales de la empresa.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 la arquitectura del sistema, el modelo de la base de datos y la interfaz de usuario (UI/UX).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Desarrollar un sistema CRUD para la administración del inventario.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55072" y="3788147"/>
            <a:ext cx="13424321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Diseñar, desarrollar e implementar una plataforma de e-commerce integral para una empresa de acuaponía, optimizando su gestión de inventario, potenciando sus ventas a través</a:t>
            </a:r>
            <a:r>
              <a:rPr lang="en-US" sz="20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del análisis de datos y mejorando la experiencia del cliente mediante un chatbot.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34205" y="5679291"/>
            <a:ext cx="3645386" cy="620480"/>
            <a:chOff x="0" y="0"/>
            <a:chExt cx="1331881" cy="226699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1881" cy="226699"/>
            </a:xfrm>
            <a:custGeom>
              <a:avLst/>
              <a:gdLst/>
              <a:ahLst/>
              <a:cxnLst/>
              <a:rect r="r" b="b" t="t" l="l"/>
              <a:pathLst>
                <a:path h="226699" w="1331881">
                  <a:moveTo>
                    <a:pt x="77504" y="0"/>
                  </a:moveTo>
                  <a:lnTo>
                    <a:pt x="1254378" y="0"/>
                  </a:lnTo>
                  <a:cubicBezTo>
                    <a:pt x="1297182" y="0"/>
                    <a:pt x="1331881" y="34700"/>
                    <a:pt x="1331881" y="77504"/>
                  </a:cubicBezTo>
                  <a:lnTo>
                    <a:pt x="1331881" y="149196"/>
                  </a:lnTo>
                  <a:cubicBezTo>
                    <a:pt x="1331881" y="192000"/>
                    <a:pt x="1297182" y="226699"/>
                    <a:pt x="1254378" y="226699"/>
                  </a:cubicBezTo>
                  <a:lnTo>
                    <a:pt x="77504" y="226699"/>
                  </a:lnTo>
                  <a:cubicBezTo>
                    <a:pt x="34700" y="226699"/>
                    <a:pt x="0" y="192000"/>
                    <a:pt x="0" y="149196"/>
                  </a:cubicBezTo>
                  <a:lnTo>
                    <a:pt x="0" y="77504"/>
                  </a:lnTo>
                  <a:cubicBezTo>
                    <a:pt x="0" y="34700"/>
                    <a:pt x="34700" y="0"/>
                    <a:pt x="77504" y="0"/>
                  </a:cubicBezTo>
                  <a:close/>
                </a:path>
              </a:pathLst>
            </a:custGeom>
            <a:solidFill>
              <a:srgbClr val="BED67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331881" cy="23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38121" y="5830588"/>
            <a:ext cx="3037553" cy="30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b="true" sz="1995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OBJETIVOS ESPECÍFICOS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5105" y="6585522"/>
            <a:ext cx="6720772" cy="114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Implementar un módulo de análisis (Dashboard).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Integrar un asistente virtual basado en IA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R</a:t>
            </a:r>
            <a:r>
              <a:rPr lang="en-US" sz="2100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ealizar pruebas funcionales y de usabilidad.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9338" y="1703794"/>
            <a:ext cx="10870837" cy="188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2"/>
              </a:lnSpc>
            </a:pPr>
            <a:r>
              <a:rPr lang="en-US" sz="66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 Y LIMITACIONES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60061" y="4071911"/>
            <a:ext cx="7722657" cy="5029589"/>
            <a:chOff x="0" y="0"/>
            <a:chExt cx="2033951" cy="1324665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033951" cy="1324665"/>
            </a:xfrm>
            <a:custGeom>
              <a:avLst/>
              <a:gdLst/>
              <a:ahLst/>
              <a:cxnLst/>
              <a:rect r="r" b="b" t="t" l="l"/>
              <a:pathLst>
                <a:path h="1324665" w="2033951">
                  <a:moveTo>
                    <a:pt x="50125" y="0"/>
                  </a:moveTo>
                  <a:lnTo>
                    <a:pt x="1983826" y="0"/>
                  </a:lnTo>
                  <a:cubicBezTo>
                    <a:pt x="2011509" y="0"/>
                    <a:pt x="2033951" y="22442"/>
                    <a:pt x="2033951" y="50125"/>
                  </a:cubicBezTo>
                  <a:lnTo>
                    <a:pt x="2033951" y="1274541"/>
                  </a:lnTo>
                  <a:cubicBezTo>
                    <a:pt x="2033951" y="1287835"/>
                    <a:pt x="2028670" y="1300584"/>
                    <a:pt x="2019269" y="1309984"/>
                  </a:cubicBezTo>
                  <a:cubicBezTo>
                    <a:pt x="2009869" y="1319384"/>
                    <a:pt x="1997120" y="1324665"/>
                    <a:pt x="1983826" y="1324665"/>
                  </a:cubicBezTo>
                  <a:lnTo>
                    <a:pt x="50125" y="1324665"/>
                  </a:lnTo>
                  <a:cubicBezTo>
                    <a:pt x="22442" y="1324665"/>
                    <a:pt x="0" y="1302224"/>
                    <a:pt x="0" y="1274541"/>
                  </a:cubicBezTo>
                  <a:lnTo>
                    <a:pt x="0" y="50125"/>
                  </a:lnTo>
                  <a:cubicBezTo>
                    <a:pt x="0" y="22442"/>
                    <a:pt x="22442" y="0"/>
                    <a:pt x="50125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33951" cy="1334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70139" y="4071911"/>
            <a:ext cx="7553849" cy="5029589"/>
            <a:chOff x="0" y="0"/>
            <a:chExt cx="2348065" cy="1563415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48065" cy="1563415"/>
            </a:xfrm>
            <a:custGeom>
              <a:avLst/>
              <a:gdLst/>
              <a:ahLst/>
              <a:cxnLst/>
              <a:rect r="r" b="b" t="t" l="l"/>
              <a:pathLst>
                <a:path h="1563415" w="2348065">
                  <a:moveTo>
                    <a:pt x="102490" y="0"/>
                  </a:moveTo>
                  <a:lnTo>
                    <a:pt x="2245576" y="0"/>
                  </a:lnTo>
                  <a:cubicBezTo>
                    <a:pt x="2272757" y="0"/>
                    <a:pt x="2298826" y="10798"/>
                    <a:pt x="2318047" y="30019"/>
                  </a:cubicBezTo>
                  <a:cubicBezTo>
                    <a:pt x="2337267" y="49239"/>
                    <a:pt x="2348065" y="75308"/>
                    <a:pt x="2348065" y="102490"/>
                  </a:cubicBezTo>
                  <a:lnTo>
                    <a:pt x="2348065" y="1460926"/>
                  </a:lnTo>
                  <a:cubicBezTo>
                    <a:pt x="2348065" y="1488108"/>
                    <a:pt x="2337267" y="1514176"/>
                    <a:pt x="2318047" y="1533397"/>
                  </a:cubicBezTo>
                  <a:cubicBezTo>
                    <a:pt x="2298826" y="1552617"/>
                    <a:pt x="2272757" y="1563415"/>
                    <a:pt x="2245576" y="1563415"/>
                  </a:cubicBezTo>
                  <a:lnTo>
                    <a:pt x="102490" y="1563415"/>
                  </a:lnTo>
                  <a:cubicBezTo>
                    <a:pt x="75308" y="1563415"/>
                    <a:pt x="49239" y="1552617"/>
                    <a:pt x="30019" y="1533397"/>
                  </a:cubicBezTo>
                  <a:cubicBezTo>
                    <a:pt x="10798" y="1514176"/>
                    <a:pt x="0" y="1488108"/>
                    <a:pt x="0" y="1460926"/>
                  </a:cubicBezTo>
                  <a:lnTo>
                    <a:pt x="0" y="102490"/>
                  </a:lnTo>
                  <a:cubicBezTo>
                    <a:pt x="0" y="75308"/>
                    <a:pt x="10798" y="49239"/>
                    <a:pt x="30019" y="30019"/>
                  </a:cubicBezTo>
                  <a:cubicBezTo>
                    <a:pt x="49239" y="10798"/>
                    <a:pt x="75308" y="0"/>
                    <a:pt x="102490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48065" cy="16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15147" y="5519028"/>
            <a:ext cx="6612486" cy="262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Pla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taforma de e-commerce con </a:t>
            </a: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sitio público y panel de administración.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Gestión</a:t>
            </a: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 de productos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, inventario y pedidos (CRUD).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Dashboard de ventas para análisis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básico.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Chatbot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para atención a clientes (FAQs).</a:t>
            </a:r>
          </a:p>
          <a:p>
            <a:pPr algn="l" marL="397662" indent="-198831" lvl="1">
              <a:lnSpc>
                <a:spcPts val="2578"/>
              </a:lnSpc>
              <a:buFont typeface="Arial"/>
              <a:buChar char="•"/>
            </a:pP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Aplicación de Scrum y </a:t>
            </a:r>
            <a:r>
              <a:rPr lang="en-US" b="true" sz="1841">
                <a:solidFill>
                  <a:srgbClr val="165548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entregable funcional</a:t>
            </a:r>
            <a:r>
              <a:rPr lang="en-US" sz="1841">
                <a:solidFill>
                  <a:srgbClr val="165548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desplegado online.</a:t>
            </a:r>
          </a:p>
          <a:p>
            <a:pPr algn="l">
              <a:lnSpc>
                <a:spcPts val="257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061850" y="4778497"/>
            <a:ext cx="19609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Alcances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1265" y="5457776"/>
            <a:ext cx="7044658" cy="297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Ch</a:t>
            </a: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atbot limitado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 FAQs.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Procesos de pago simulados:</a:t>
            </a: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 sin integración real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con pasarelas.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Gestión</a:t>
            </a: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 logística básica: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sin rutas o coordinación externa.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S</a:t>
            </a: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eguridad estándar: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sin auditorías avanzadas.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b="true" sz="1845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Escalabilidad moderada: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sin infraestructura distribuida.</a:t>
            </a:r>
          </a:p>
          <a:p>
            <a:pPr algn="l" marL="398499" indent="-199249" lvl="1">
              <a:lnSpc>
                <a:spcPts val="2584"/>
              </a:lnSpc>
              <a:buFont typeface="Arial"/>
              <a:buChar char="•"/>
            </a:pP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Tiempo </a:t>
            </a:r>
            <a:r>
              <a:rPr lang="en-US" sz="1845">
                <a:solidFill>
                  <a:srgbClr val="FFFFF6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acotado (18 semanas) limita funcionalidades avanzadas.</a:t>
            </a:r>
          </a:p>
          <a:p>
            <a:pPr algn="l">
              <a:lnSpc>
                <a:spcPts val="258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34827" y="4636977"/>
            <a:ext cx="7624473" cy="46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b="true" sz="2941">
                <a:solidFill>
                  <a:srgbClr val="FFFFF6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Limitaciones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967" y="1864800"/>
            <a:ext cx="11288787" cy="11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METODOLOGÍA “SCRUM”</a:t>
            </a:r>
          </a:p>
        </p:txBody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547607">
            <a:off x="3678" y="7273733"/>
            <a:ext cx="175138" cy="175138"/>
          </a:xfrm>
          <a:custGeom>
            <a:avLst/>
            <a:gdLst/>
            <a:ahLst/>
            <a:cxnLst/>
            <a:rect r="r" b="b" t="t" l="l"/>
            <a:pathLst>
              <a:path h="175138" w="175138">
                <a:moveTo>
                  <a:pt x="0" y="0"/>
                </a:moveTo>
                <a:lnTo>
                  <a:pt x="175139" y="0"/>
                </a:lnTo>
                <a:lnTo>
                  <a:pt x="175139" y="175138"/>
                </a:lnTo>
                <a:lnTo>
                  <a:pt x="0" y="17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4539" y="4033837"/>
            <a:ext cx="4224707" cy="1754751"/>
            <a:chOff x="0" y="0"/>
            <a:chExt cx="1284569" cy="5335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4569" cy="533552"/>
            </a:xfrm>
            <a:custGeom>
              <a:avLst/>
              <a:gdLst/>
              <a:ahLst/>
              <a:cxnLst/>
              <a:rect r="r" b="b" t="t" l="l"/>
              <a:pathLst>
                <a:path h="533552" w="1284569">
                  <a:moveTo>
                    <a:pt x="40316" y="0"/>
                  </a:moveTo>
                  <a:lnTo>
                    <a:pt x="1244253" y="0"/>
                  </a:lnTo>
                  <a:cubicBezTo>
                    <a:pt x="1266519" y="0"/>
                    <a:pt x="1284569" y="18050"/>
                    <a:pt x="1284569" y="40316"/>
                  </a:cubicBezTo>
                  <a:lnTo>
                    <a:pt x="1284569" y="493236"/>
                  </a:lnTo>
                  <a:cubicBezTo>
                    <a:pt x="1284569" y="515502"/>
                    <a:pt x="1266519" y="533552"/>
                    <a:pt x="1244253" y="533552"/>
                  </a:cubicBezTo>
                  <a:lnTo>
                    <a:pt x="40316" y="533552"/>
                  </a:lnTo>
                  <a:cubicBezTo>
                    <a:pt x="18050" y="533552"/>
                    <a:pt x="0" y="515502"/>
                    <a:pt x="0" y="493236"/>
                  </a:cubicBezTo>
                  <a:lnTo>
                    <a:pt x="0" y="40316"/>
                  </a:lnTo>
                  <a:cubicBezTo>
                    <a:pt x="0" y="18050"/>
                    <a:pt x="18050" y="0"/>
                    <a:pt x="40316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84569" cy="590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4539" y="3569164"/>
            <a:ext cx="4224707" cy="709380"/>
            <a:chOff x="0" y="0"/>
            <a:chExt cx="1284569" cy="2156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4569" cy="215695"/>
            </a:xfrm>
            <a:custGeom>
              <a:avLst/>
              <a:gdLst/>
              <a:ahLst/>
              <a:cxnLst/>
              <a:rect r="r" b="b" t="t" l="l"/>
              <a:pathLst>
                <a:path h="215695" w="1284569">
                  <a:moveTo>
                    <a:pt x="93459" y="0"/>
                  </a:moveTo>
                  <a:lnTo>
                    <a:pt x="1191109" y="0"/>
                  </a:lnTo>
                  <a:cubicBezTo>
                    <a:pt x="1242726" y="0"/>
                    <a:pt x="1284569" y="41843"/>
                    <a:pt x="1284569" y="93459"/>
                  </a:cubicBezTo>
                  <a:lnTo>
                    <a:pt x="1284569" y="122236"/>
                  </a:lnTo>
                  <a:cubicBezTo>
                    <a:pt x="1284569" y="173852"/>
                    <a:pt x="1242726" y="215695"/>
                    <a:pt x="1191109" y="215695"/>
                  </a:cubicBezTo>
                  <a:lnTo>
                    <a:pt x="93459" y="215695"/>
                  </a:lnTo>
                  <a:cubicBezTo>
                    <a:pt x="68672" y="215695"/>
                    <a:pt x="44901" y="205848"/>
                    <a:pt x="27374" y="188321"/>
                  </a:cubicBezTo>
                  <a:cubicBezTo>
                    <a:pt x="9847" y="170794"/>
                    <a:pt x="0" y="147023"/>
                    <a:pt x="0" y="122236"/>
                  </a:cubicBezTo>
                  <a:lnTo>
                    <a:pt x="0" y="93459"/>
                  </a:lnTo>
                  <a:cubicBezTo>
                    <a:pt x="0" y="68672"/>
                    <a:pt x="9847" y="44901"/>
                    <a:pt x="27374" y="27374"/>
                  </a:cubicBezTo>
                  <a:cubicBezTo>
                    <a:pt x="44901" y="9847"/>
                    <a:pt x="68672" y="0"/>
                    <a:pt x="93459" y="0"/>
                  </a:cubicBezTo>
                  <a:close/>
                </a:path>
              </a:pathLst>
            </a:custGeom>
            <a:solidFill>
              <a:srgbClr val="FFFFF6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84569" cy="272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22928" y="3879609"/>
            <a:ext cx="3899000" cy="1908980"/>
            <a:chOff x="0" y="0"/>
            <a:chExt cx="1131631" cy="5540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1631" cy="554055"/>
            </a:xfrm>
            <a:custGeom>
              <a:avLst/>
              <a:gdLst/>
              <a:ahLst/>
              <a:cxnLst/>
              <a:rect r="r" b="b" t="t" l="l"/>
              <a:pathLst>
                <a:path h="554055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10372"/>
                  </a:lnTo>
                  <a:cubicBezTo>
                    <a:pt x="1131631" y="534497"/>
                    <a:pt x="1112073" y="554055"/>
                    <a:pt x="1087947" y="554055"/>
                  </a:cubicBezTo>
                  <a:lnTo>
                    <a:pt x="43684" y="554055"/>
                  </a:lnTo>
                  <a:cubicBezTo>
                    <a:pt x="19558" y="554055"/>
                    <a:pt x="0" y="534497"/>
                    <a:pt x="0" y="510372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131631" cy="61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22928" y="3569164"/>
            <a:ext cx="3899000" cy="662922"/>
            <a:chOff x="0" y="0"/>
            <a:chExt cx="1131631" cy="1924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1631" cy="192404"/>
            </a:xfrm>
            <a:custGeom>
              <a:avLst/>
              <a:gdLst/>
              <a:ahLst/>
              <a:cxnLst/>
              <a:rect r="r" b="b" t="t" l="l"/>
              <a:pathLst>
                <a:path h="192404" w="1131631">
                  <a:moveTo>
                    <a:pt x="96202" y="0"/>
                  </a:moveTo>
                  <a:lnTo>
                    <a:pt x="1035429" y="0"/>
                  </a:lnTo>
                  <a:cubicBezTo>
                    <a:pt x="1088560" y="0"/>
                    <a:pt x="1131631" y="43071"/>
                    <a:pt x="1131631" y="96202"/>
                  </a:cubicBezTo>
                  <a:lnTo>
                    <a:pt x="1131631" y="96202"/>
                  </a:lnTo>
                  <a:cubicBezTo>
                    <a:pt x="1131631" y="121716"/>
                    <a:pt x="1121495" y="146186"/>
                    <a:pt x="1103454" y="164227"/>
                  </a:cubicBezTo>
                  <a:cubicBezTo>
                    <a:pt x="1085413" y="182269"/>
                    <a:pt x="1060943" y="192404"/>
                    <a:pt x="1035429" y="192404"/>
                  </a:cubicBezTo>
                  <a:lnTo>
                    <a:pt x="96202" y="192404"/>
                  </a:lnTo>
                  <a:cubicBezTo>
                    <a:pt x="43071" y="192404"/>
                    <a:pt x="0" y="149333"/>
                    <a:pt x="0" y="96202"/>
                  </a:cubicBezTo>
                  <a:lnTo>
                    <a:pt x="0" y="96202"/>
                  </a:lnTo>
                  <a:cubicBezTo>
                    <a:pt x="0" y="43071"/>
                    <a:pt x="43071" y="0"/>
                    <a:pt x="96202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31631" cy="24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80629" y="3687683"/>
            <a:ext cx="3841298" cy="2100906"/>
            <a:chOff x="0" y="0"/>
            <a:chExt cx="1167989" cy="6388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7989" cy="638804"/>
            </a:xfrm>
            <a:custGeom>
              <a:avLst/>
              <a:gdLst/>
              <a:ahLst/>
              <a:cxnLst/>
              <a:rect r="r" b="b" t="t" l="l"/>
              <a:pathLst>
                <a:path h="638804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594464"/>
                  </a:lnTo>
                  <a:cubicBezTo>
                    <a:pt x="1167989" y="618952"/>
                    <a:pt x="1148137" y="638804"/>
                    <a:pt x="1123649" y="638804"/>
                  </a:cubicBezTo>
                  <a:lnTo>
                    <a:pt x="44340" y="638804"/>
                  </a:lnTo>
                  <a:cubicBezTo>
                    <a:pt x="19852" y="638804"/>
                    <a:pt x="0" y="618952"/>
                    <a:pt x="0" y="594464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67989" cy="695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724980" y="3593770"/>
            <a:ext cx="3903691" cy="660168"/>
            <a:chOff x="0" y="0"/>
            <a:chExt cx="1186960" cy="2007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88143" y="6453255"/>
            <a:ext cx="3899000" cy="2155656"/>
            <a:chOff x="0" y="0"/>
            <a:chExt cx="1131631" cy="6256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31631" cy="625649"/>
            </a:xfrm>
            <a:custGeom>
              <a:avLst/>
              <a:gdLst/>
              <a:ahLst/>
              <a:cxnLst/>
              <a:rect r="r" b="b" t="t" l="l"/>
              <a:pathLst>
                <a:path h="625649" w="1131631">
                  <a:moveTo>
                    <a:pt x="43684" y="0"/>
                  </a:moveTo>
                  <a:lnTo>
                    <a:pt x="1087947" y="0"/>
                  </a:lnTo>
                  <a:cubicBezTo>
                    <a:pt x="1112073" y="0"/>
                    <a:pt x="1131631" y="19558"/>
                    <a:pt x="1131631" y="43684"/>
                  </a:cubicBezTo>
                  <a:lnTo>
                    <a:pt x="1131631" y="581966"/>
                  </a:lnTo>
                  <a:cubicBezTo>
                    <a:pt x="1131631" y="606091"/>
                    <a:pt x="1112073" y="625649"/>
                    <a:pt x="1087947" y="625649"/>
                  </a:cubicBezTo>
                  <a:lnTo>
                    <a:pt x="43684" y="625649"/>
                  </a:lnTo>
                  <a:cubicBezTo>
                    <a:pt x="19558" y="625649"/>
                    <a:pt x="0" y="606091"/>
                    <a:pt x="0" y="581966"/>
                  </a:cubicBezTo>
                  <a:lnTo>
                    <a:pt x="0" y="43684"/>
                  </a:lnTo>
                  <a:cubicBezTo>
                    <a:pt x="0" y="19558"/>
                    <a:pt x="19558" y="0"/>
                    <a:pt x="4368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31631" cy="68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82100" y="6202009"/>
            <a:ext cx="3899000" cy="533154"/>
            <a:chOff x="0" y="0"/>
            <a:chExt cx="1131631" cy="1547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1631" cy="154741"/>
            </a:xfrm>
            <a:custGeom>
              <a:avLst/>
              <a:gdLst/>
              <a:ahLst/>
              <a:cxnLst/>
              <a:rect r="r" b="b" t="t" l="l"/>
              <a:pathLst>
                <a:path h="154741" w="1131631">
                  <a:moveTo>
                    <a:pt x="77370" y="0"/>
                  </a:moveTo>
                  <a:lnTo>
                    <a:pt x="1054261" y="0"/>
                  </a:lnTo>
                  <a:cubicBezTo>
                    <a:pt x="1096991" y="0"/>
                    <a:pt x="1131631" y="34640"/>
                    <a:pt x="1131631" y="77370"/>
                  </a:cubicBezTo>
                  <a:lnTo>
                    <a:pt x="1131631" y="77370"/>
                  </a:lnTo>
                  <a:cubicBezTo>
                    <a:pt x="1131631" y="120101"/>
                    <a:pt x="1096991" y="154741"/>
                    <a:pt x="1054261" y="154741"/>
                  </a:cubicBezTo>
                  <a:lnTo>
                    <a:pt x="77370" y="154741"/>
                  </a:lnTo>
                  <a:cubicBezTo>
                    <a:pt x="34640" y="154741"/>
                    <a:pt x="0" y="120101"/>
                    <a:pt x="0" y="77370"/>
                  </a:cubicBezTo>
                  <a:lnTo>
                    <a:pt x="0" y="77370"/>
                  </a:lnTo>
                  <a:cubicBezTo>
                    <a:pt x="0" y="34640"/>
                    <a:pt x="34640" y="0"/>
                    <a:pt x="7737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131631" cy="211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01709" y="6227777"/>
            <a:ext cx="3841298" cy="2360964"/>
            <a:chOff x="0" y="0"/>
            <a:chExt cx="1167989" cy="7178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67989" cy="717877"/>
            </a:xfrm>
            <a:custGeom>
              <a:avLst/>
              <a:gdLst/>
              <a:ahLst/>
              <a:cxnLst/>
              <a:rect r="r" b="b" t="t" l="l"/>
              <a:pathLst>
                <a:path h="717877" w="1167989">
                  <a:moveTo>
                    <a:pt x="44340" y="0"/>
                  </a:moveTo>
                  <a:lnTo>
                    <a:pt x="1123649" y="0"/>
                  </a:lnTo>
                  <a:cubicBezTo>
                    <a:pt x="1148137" y="0"/>
                    <a:pt x="1167989" y="19852"/>
                    <a:pt x="1167989" y="44340"/>
                  </a:cubicBezTo>
                  <a:lnTo>
                    <a:pt x="1167989" y="673537"/>
                  </a:lnTo>
                  <a:cubicBezTo>
                    <a:pt x="1167989" y="698026"/>
                    <a:pt x="1148137" y="717877"/>
                    <a:pt x="1123649" y="717877"/>
                  </a:cubicBezTo>
                  <a:lnTo>
                    <a:pt x="44340" y="717877"/>
                  </a:lnTo>
                  <a:cubicBezTo>
                    <a:pt x="19852" y="717877"/>
                    <a:pt x="0" y="698026"/>
                    <a:pt x="0" y="673537"/>
                  </a:cubicBezTo>
                  <a:lnTo>
                    <a:pt x="0" y="44340"/>
                  </a:lnTo>
                  <a:cubicBezTo>
                    <a:pt x="0" y="19852"/>
                    <a:pt x="19852" y="0"/>
                    <a:pt x="44340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67989" cy="775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46059" y="6133864"/>
            <a:ext cx="3903691" cy="660168"/>
            <a:chOff x="0" y="0"/>
            <a:chExt cx="1186960" cy="20073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86960" cy="200731"/>
            </a:xfrm>
            <a:custGeom>
              <a:avLst/>
              <a:gdLst/>
              <a:ahLst/>
              <a:cxnLst/>
              <a:rect r="r" b="b" t="t" l="l"/>
              <a:pathLst>
                <a:path h="200731" w="1186960">
                  <a:moveTo>
                    <a:pt x="100366" y="0"/>
                  </a:moveTo>
                  <a:lnTo>
                    <a:pt x="1086595" y="0"/>
                  </a:lnTo>
                  <a:cubicBezTo>
                    <a:pt x="1142025" y="0"/>
                    <a:pt x="1186960" y="44935"/>
                    <a:pt x="1186960" y="100366"/>
                  </a:cubicBezTo>
                  <a:lnTo>
                    <a:pt x="1186960" y="100366"/>
                  </a:lnTo>
                  <a:cubicBezTo>
                    <a:pt x="1186960" y="155796"/>
                    <a:pt x="1142025" y="200731"/>
                    <a:pt x="1086595" y="200731"/>
                  </a:cubicBezTo>
                  <a:lnTo>
                    <a:pt x="100366" y="200731"/>
                  </a:lnTo>
                  <a:cubicBezTo>
                    <a:pt x="44935" y="200731"/>
                    <a:pt x="0" y="155796"/>
                    <a:pt x="0" y="100366"/>
                  </a:cubicBezTo>
                  <a:lnTo>
                    <a:pt x="0" y="100366"/>
                  </a:lnTo>
                  <a:cubicBezTo>
                    <a:pt x="0" y="44935"/>
                    <a:pt x="44935" y="0"/>
                    <a:pt x="100366" y="0"/>
                  </a:cubicBezTo>
                  <a:close/>
                </a:path>
              </a:pathLst>
            </a:custGeom>
            <a:solidFill>
              <a:srgbClr val="5892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186960" cy="25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91013" y="4402219"/>
            <a:ext cx="3896130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Definimos e  qué se quiere lograr, para quién trabajamos y cuáles son los objetivos principales de nuestro proyecto.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1922" y="3713051"/>
            <a:ext cx="4814312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 b="true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Visión y alcance del proyecto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67194" y="3708326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Product Backlog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38469" y="3702570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0D413E"/>
                </a:solidFill>
                <a:latin typeface="Aileron Heavy"/>
                <a:ea typeface="Aileron Heavy"/>
                <a:cs typeface="Aileron Heavy"/>
                <a:sym typeface="Aileron Heavy"/>
              </a:rPr>
              <a:t>Planificación de Sprint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59346" y="4427690"/>
            <a:ext cx="3395161" cy="91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Elegimos desde el backlog, qué tareas se harán en el Sprint  presente o el continuo.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16752" y="4402219"/>
            <a:ext cx="3552661" cy="12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Enlistamos todos los requerimientos y tareas del proyecto (historias de usuario, tareas, mejora, errores, etc.)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32409" y="6251143"/>
            <a:ext cx="3572765" cy="36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5"/>
              </a:lnSpc>
              <a:spcBef>
                <a:spcPct val="0"/>
              </a:spcBef>
            </a:pPr>
            <a:r>
              <a:rPr lang="en-US" b="true" sz="217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Review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1967" y="6857801"/>
            <a:ext cx="3552661" cy="151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llevo acabo de finalizar un sprint, con el motivo de ensañar, lo construido  y/o desarrollado, con fin de recibir un feedback por parte  del cliente o profesor a cargo.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03900" y="6242664"/>
            <a:ext cx="3925618" cy="3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Ciclo Iteractivo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969128" y="6847157"/>
            <a:ext cx="3395161" cy="159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56"/>
              </a:lnSpc>
              <a:spcBef>
                <a:spcPct val="0"/>
              </a:spcBef>
            </a:pPr>
            <a:r>
              <a:rPr lang="en-US" sz="1826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actualiza el backlog con nuevas ideas o cambios y repetir la planificación del siguiente sprint hasta completar el proyecto.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5522928" y="6547214"/>
            <a:ext cx="3721723" cy="2015048"/>
            <a:chOff x="0" y="0"/>
            <a:chExt cx="1131631" cy="61269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31631" cy="612698"/>
            </a:xfrm>
            <a:custGeom>
              <a:avLst/>
              <a:gdLst/>
              <a:ahLst/>
              <a:cxnLst/>
              <a:rect r="r" b="b" t="t" l="l"/>
              <a:pathLst>
                <a:path h="612698" w="1131631">
                  <a:moveTo>
                    <a:pt x="45764" y="0"/>
                  </a:moveTo>
                  <a:lnTo>
                    <a:pt x="1085867" y="0"/>
                  </a:lnTo>
                  <a:cubicBezTo>
                    <a:pt x="1111142" y="0"/>
                    <a:pt x="1131631" y="20489"/>
                    <a:pt x="1131631" y="45764"/>
                  </a:cubicBezTo>
                  <a:lnTo>
                    <a:pt x="1131631" y="566933"/>
                  </a:lnTo>
                  <a:cubicBezTo>
                    <a:pt x="1131631" y="592208"/>
                    <a:pt x="1111142" y="612698"/>
                    <a:pt x="1085867" y="612698"/>
                  </a:cubicBezTo>
                  <a:lnTo>
                    <a:pt x="45764" y="612698"/>
                  </a:lnTo>
                  <a:cubicBezTo>
                    <a:pt x="20489" y="612698"/>
                    <a:pt x="0" y="592208"/>
                    <a:pt x="0" y="566933"/>
                  </a:cubicBezTo>
                  <a:lnTo>
                    <a:pt x="0" y="45764"/>
                  </a:lnTo>
                  <a:cubicBezTo>
                    <a:pt x="0" y="20489"/>
                    <a:pt x="20489" y="0"/>
                    <a:pt x="45764" y="0"/>
                  </a:cubicBez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1131631" cy="669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525799" y="6342837"/>
            <a:ext cx="3721723" cy="662922"/>
            <a:chOff x="0" y="0"/>
            <a:chExt cx="1131631" cy="20156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31631" cy="201569"/>
            </a:xfrm>
            <a:custGeom>
              <a:avLst/>
              <a:gdLst/>
              <a:ahLst/>
              <a:cxnLst/>
              <a:rect r="r" b="b" t="t" l="l"/>
              <a:pathLst>
                <a:path h="201569" w="1131631">
                  <a:moveTo>
                    <a:pt x="100784" y="0"/>
                  </a:moveTo>
                  <a:lnTo>
                    <a:pt x="1030846" y="0"/>
                  </a:lnTo>
                  <a:cubicBezTo>
                    <a:pt x="1086508" y="0"/>
                    <a:pt x="1131631" y="45123"/>
                    <a:pt x="1131631" y="100784"/>
                  </a:cubicBezTo>
                  <a:lnTo>
                    <a:pt x="1131631" y="100784"/>
                  </a:lnTo>
                  <a:cubicBezTo>
                    <a:pt x="1131631" y="156446"/>
                    <a:pt x="1086508" y="201569"/>
                    <a:pt x="1030846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1131631" cy="258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6028950" y="6481813"/>
            <a:ext cx="2709678" cy="38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1"/>
              </a:lnSpc>
              <a:spcBef>
                <a:spcPct val="0"/>
              </a:spcBef>
            </a:pPr>
            <a:r>
              <a:rPr lang="en-US" b="true" sz="2165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+ Daily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669242" y="7048017"/>
            <a:ext cx="3398673" cy="122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  <a:r>
              <a:rPr lang="en-US" sz="1732">
                <a:solidFill>
                  <a:srgbClr val="CCD5B8"/>
                </a:solidFill>
                <a:latin typeface="Aileron"/>
                <a:ea typeface="Aileron"/>
                <a:cs typeface="Aileron"/>
                <a:sym typeface="Aileron"/>
              </a:rPr>
              <a:t>Se trabajo en las tareas seleccionadas y realizar reuniones cortas para ver avances, bloqueos y próximos pasos.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5489" y="3229439"/>
            <a:ext cx="13117023" cy="6181397"/>
          </a:xfrm>
          <a:custGeom>
            <a:avLst/>
            <a:gdLst/>
            <a:ahLst/>
            <a:cxnLst/>
            <a:rect r="r" b="b" t="t" l="l"/>
            <a:pathLst>
              <a:path h="6181397" w="13117023">
                <a:moveTo>
                  <a:pt x="0" y="0"/>
                </a:moveTo>
                <a:lnTo>
                  <a:pt x="13117022" y="0"/>
                </a:lnTo>
                <a:lnTo>
                  <a:pt x="13117022" y="6181397"/>
                </a:lnTo>
                <a:lnTo>
                  <a:pt x="0" y="6181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457382">
            <a:off x="1870038" y="9168243"/>
            <a:ext cx="485186" cy="485186"/>
            <a:chOff x="0" y="0"/>
            <a:chExt cx="812800" cy="8128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122947" y="4658314"/>
            <a:ext cx="485186" cy="485186"/>
            <a:chOff x="0" y="0"/>
            <a:chExt cx="812800" cy="8128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90571" y="1235508"/>
            <a:ext cx="16168729" cy="17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1"/>
              </a:lnSpc>
            </a:pPr>
            <a:r>
              <a:rPr lang="en-US" sz="11001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CRONOGRAMA: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57382">
            <a:off x="1320653" y="8408099"/>
            <a:ext cx="485186" cy="48518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07172" y="2044943"/>
            <a:ext cx="485186" cy="485186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8" id="8">
            <a:hlinkClick r:id="rId3" tooltip="https://trello.com/b/rMeItwNW/reuniones-checkpoints"/>
          </p:cNvPr>
          <p:cNvSpPr/>
          <p:nvPr/>
        </p:nvSpPr>
        <p:spPr>
          <a:xfrm flipH="false" flipV="false" rot="0">
            <a:off x="8149504" y="3322221"/>
            <a:ext cx="1274441" cy="1274441"/>
          </a:xfrm>
          <a:custGeom>
            <a:avLst/>
            <a:gdLst/>
            <a:ahLst/>
            <a:cxnLst/>
            <a:rect r="r" b="b" t="t" l="l"/>
            <a:pathLst>
              <a:path h="1274441" w="1274441">
                <a:moveTo>
                  <a:pt x="0" y="0"/>
                </a:moveTo>
                <a:lnTo>
                  <a:pt x="1274441" y="0"/>
                </a:lnTo>
                <a:lnTo>
                  <a:pt x="1274441" y="1274440"/>
                </a:lnTo>
                <a:lnTo>
                  <a:pt x="0" y="1274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>
            <a:hlinkClick r:id="rId6" tooltip="https://github.com/CelineToledoJ/Capstone_805D-Equipo-3.git"/>
          </p:cNvPr>
          <p:cNvSpPr/>
          <p:nvPr/>
        </p:nvSpPr>
        <p:spPr>
          <a:xfrm flipH="false" flipV="false" rot="0">
            <a:off x="1473420" y="3121285"/>
            <a:ext cx="1475376" cy="1475376"/>
          </a:xfrm>
          <a:custGeom>
            <a:avLst/>
            <a:gdLst/>
            <a:ahLst/>
            <a:cxnLst/>
            <a:rect r="r" b="b" t="t" l="l"/>
            <a:pathLst>
              <a:path h="1475376" w="1475376">
                <a:moveTo>
                  <a:pt x="0" y="0"/>
                </a:moveTo>
                <a:lnTo>
                  <a:pt x="1475376" y="0"/>
                </a:lnTo>
                <a:lnTo>
                  <a:pt x="1475376" y="1475376"/>
                </a:lnTo>
                <a:lnTo>
                  <a:pt x="0" y="1475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33728" y="300225"/>
            <a:ext cx="1458227" cy="1091191"/>
          </a:xfrm>
          <a:custGeom>
            <a:avLst/>
            <a:gdLst/>
            <a:ahLst/>
            <a:cxnLst/>
            <a:rect r="r" b="b" t="t" l="l"/>
            <a:pathLst>
              <a:path h="1091191" w="1458227">
                <a:moveTo>
                  <a:pt x="0" y="0"/>
                </a:moveTo>
                <a:lnTo>
                  <a:pt x="1458228" y="0"/>
                </a:lnTo>
                <a:lnTo>
                  <a:pt x="1458228" y="1091190"/>
                </a:lnTo>
                <a:lnTo>
                  <a:pt x="0" y="1091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07469" y="403555"/>
            <a:ext cx="3891811" cy="963223"/>
          </a:xfrm>
          <a:custGeom>
            <a:avLst/>
            <a:gdLst/>
            <a:ahLst/>
            <a:cxnLst/>
            <a:rect r="r" b="b" t="t" l="l"/>
            <a:pathLst>
              <a:path h="963223" w="3891811">
                <a:moveTo>
                  <a:pt x="0" y="0"/>
                </a:moveTo>
                <a:lnTo>
                  <a:pt x="3891811" y="0"/>
                </a:lnTo>
                <a:lnTo>
                  <a:pt x="3891811" y="963223"/>
                </a:lnTo>
                <a:lnTo>
                  <a:pt x="0" y="9632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615" y="4646999"/>
            <a:ext cx="5092393" cy="4706303"/>
          </a:xfrm>
          <a:custGeom>
            <a:avLst/>
            <a:gdLst/>
            <a:ahLst/>
            <a:cxnLst/>
            <a:rect r="r" b="b" t="t" l="l"/>
            <a:pathLst>
              <a:path h="4706303" w="5092393">
                <a:moveTo>
                  <a:pt x="0" y="0"/>
                </a:moveTo>
                <a:lnTo>
                  <a:pt x="5092393" y="0"/>
                </a:lnTo>
                <a:lnTo>
                  <a:pt x="5092393" y="4706303"/>
                </a:lnTo>
                <a:lnTo>
                  <a:pt x="0" y="47063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362057" y="5472368"/>
            <a:ext cx="5408968" cy="3880934"/>
          </a:xfrm>
          <a:custGeom>
            <a:avLst/>
            <a:gdLst/>
            <a:ahLst/>
            <a:cxnLst/>
            <a:rect r="r" b="b" t="t" l="l"/>
            <a:pathLst>
              <a:path h="3880934" w="5408968">
                <a:moveTo>
                  <a:pt x="0" y="0"/>
                </a:moveTo>
                <a:lnTo>
                  <a:pt x="5408968" y="0"/>
                </a:lnTo>
                <a:lnTo>
                  <a:pt x="5408968" y="3880934"/>
                </a:lnTo>
                <a:lnTo>
                  <a:pt x="0" y="3880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962842" y="4895158"/>
            <a:ext cx="4354778" cy="4855419"/>
          </a:xfrm>
          <a:custGeom>
            <a:avLst/>
            <a:gdLst/>
            <a:ahLst/>
            <a:cxnLst/>
            <a:rect r="r" b="b" t="t" l="l"/>
            <a:pathLst>
              <a:path h="4855419" w="4354778">
                <a:moveTo>
                  <a:pt x="0" y="0"/>
                </a:moveTo>
                <a:lnTo>
                  <a:pt x="4354778" y="0"/>
                </a:lnTo>
                <a:lnTo>
                  <a:pt x="4354778" y="4855418"/>
                </a:lnTo>
                <a:lnTo>
                  <a:pt x="0" y="4855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1611319"/>
            <a:ext cx="16168729" cy="95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2"/>
              </a:lnSpc>
            </a:pPr>
            <a:r>
              <a:rPr lang="en-US" sz="60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TECNOLOGÍAS UTILIZADAS: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61494" y="1723116"/>
            <a:ext cx="6643699" cy="132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47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CONTROL / TRABAJO EQUIPO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53415"/>
            <a:ext cx="5209588" cy="37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2A6F49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TRES EN UNO: CULTIVOS ORGÁNICOS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84228" y="3475443"/>
            <a:ext cx="2245913" cy="73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47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GITHUB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7295" y="3634590"/>
            <a:ext cx="2245913" cy="73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4702" b="true">
                <a:solidFill>
                  <a:srgbClr val="2A6F49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TRELLO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DAG6fqyKQXo</dc:identifier>
  <dcterms:modified xsi:type="dcterms:W3CDTF">2011-08-01T06:04:30Z</dcterms:modified>
  <cp:revision>1</cp:revision>
  <dc:title>Presentación Final del proyecto (Español)</dc:title>
</cp:coreProperties>
</file>